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charts/style2.xml" ContentType="application/vnd.ms-office.chartstyle+xml"/>
  <Override PartName="/ppt/charts/colors2.xml" ContentType="application/vnd.ms-office.chartcolorstyle+xml"/>
  <Override PartName="/ppt/charts/colors1.xml" ContentType="application/vnd.ms-office.chartcolorstyle+xml"/>
  <Override PartName="/ppt/charts/style1.xml" ContentType="application/vnd.ms-office.chartstyle+xml"/>
  <Override PartName="/ppt/charts/chart1.xml" ContentType="application/vnd.openxmlformats-officedocument.drawingml.chart+xml"/>
  <Override PartName="/ppt/charts/chart2.xml" ContentType="application/vnd.openxmlformats-officedocument.drawingml.chart+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Lst>
  <p:sldSz cx="7772400" cy="10058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7630"/>
    <a:srgbClr val="72B4A3"/>
    <a:srgbClr val="E1E7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774" autoAdjust="0"/>
  </p:normalViewPr>
  <p:slideViewPr>
    <p:cSldViewPr snapToGrid="0" snapToObjects="1">
      <p:cViewPr>
        <p:scale>
          <a:sx n="120" d="100"/>
          <a:sy n="120" d="100"/>
        </p:scale>
        <p:origin x="1140"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4.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charts/_rels/chart1.xml.rels><?xml version="1.0" encoding="UTF-8" standalone="yes"?>
<Relationships xmlns="http://schemas.openxmlformats.org/package/2006/relationships"><Relationship Id="rId3" Type="http://schemas.openxmlformats.org/officeDocument/2006/relationships/oleObject" Target="file:///\\aotfs02v\vtrans$\Highways\AMP\Programming\Programming\LStone\SHRP%202%20-%20C19\BillingSummarySHRP200-00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aotfs02v\vtrans$\Highways\AMP\Programming\Programming\LStone\SHRP%202%20-%20C19\BillingSummarySHRP200-001.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900" b="0" i="0" u="none" strike="noStrike" kern="1200" spc="0" baseline="0">
                <a:solidFill>
                  <a:schemeClr val="tx1">
                    <a:lumMod val="65000"/>
                    <a:lumOff val="35000"/>
                  </a:schemeClr>
                </a:solidFill>
                <a:latin typeface="+mn-lt"/>
                <a:ea typeface="+mn-ea"/>
                <a:cs typeface="+mn-cs"/>
              </a:defRPr>
            </a:pPr>
            <a:r>
              <a:rPr lang="en-US" sz="900" b="1" i="0" cap="all" baseline="0" dirty="0"/>
              <a:t>Bridge Project </a:t>
            </a:r>
            <a:r>
              <a:rPr lang="en-US" sz="900" b="1" i="0" cap="all" baseline="0" dirty="0" smtClean="0"/>
              <a:t>Averages:</a:t>
            </a:r>
            <a:endParaRPr lang="en-US" sz="900" b="1" i="0" cap="all" baseline="0" dirty="0" smtClean="0"/>
          </a:p>
          <a:p>
            <a:pPr>
              <a:defRPr sz="900"/>
            </a:pPr>
            <a:r>
              <a:rPr lang="en-US" sz="900" b="1" i="0" cap="all" baseline="0" dirty="0" smtClean="0"/>
              <a:t>Average PE and CE Costs for Conventional Versus Accelerated Bridge </a:t>
            </a:r>
            <a:r>
              <a:rPr lang="en-US" sz="900" b="1" i="0" cap="all" baseline="0" dirty="0" smtClean="0"/>
              <a:t>Projects </a:t>
            </a:r>
            <a:endParaRPr lang="en-US" sz="900" b="1" i="0" cap="all" baseline="0" dirty="0"/>
          </a:p>
        </c:rich>
      </c:tx>
      <c:layout/>
      <c:overlay val="0"/>
      <c:spPr>
        <a:noFill/>
        <a:ln>
          <a:noFill/>
        </a:ln>
        <a:effectLst/>
      </c:spPr>
      <c:txPr>
        <a:bodyPr rot="0" spcFirstLastPara="1" vertOverflow="ellipsis" vert="horz" wrap="square" anchor="ctr" anchorCtr="1"/>
        <a:lstStyle/>
        <a:p>
          <a:pPr>
            <a:defRPr sz="9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3568241469816267E-2"/>
          <c:y val="0.3748755011782372"/>
          <c:w val="0.91976509186351707"/>
          <c:h val="0.51384346869541242"/>
        </c:manualLayout>
      </c:layout>
      <c:barChart>
        <c:barDir val="col"/>
        <c:grouping val="clustered"/>
        <c:varyColors val="0"/>
        <c:ser>
          <c:idx val="0"/>
          <c:order val="0"/>
          <c:tx>
            <c:strRef>
              <c:f>'PIN List LJS'!$G$69</c:f>
              <c:strCache>
                <c:ptCount val="1"/>
                <c:pt idx="0">
                  <c:v>Accelerated</c:v>
                </c:pt>
              </c:strCache>
            </c:strRef>
          </c:tx>
          <c:spPr>
            <a:solidFill>
              <a:schemeClr val="accent6">
                <a:tint val="77000"/>
              </a:schemeClr>
            </a:solidFill>
            <a:ln>
              <a:noFill/>
            </a:ln>
            <a:effectLst/>
          </c:spPr>
          <c:invertIfNegative val="0"/>
          <c:dLbls>
            <c:numFmt formatCode="&quot;$&quot;#,##0" sourceLinked="0"/>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lumMod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'PIN List LJS'!$F$70:$F$79</c:f>
              <c:strCache>
                <c:ptCount val="2"/>
                <c:pt idx="0">
                  <c:v>PE</c:v>
                </c:pt>
                <c:pt idx="1">
                  <c:v>CE</c:v>
                </c:pt>
              </c:strCache>
            </c:strRef>
          </c:cat>
          <c:val>
            <c:numRef>
              <c:f>'PIN List LJS'!$G$70:$G$79</c:f>
              <c:numCache>
                <c:formatCode>0</c:formatCode>
                <c:ptCount val="2"/>
                <c:pt idx="0">
                  <c:v>236182.12437499996</c:v>
                </c:pt>
                <c:pt idx="1">
                  <c:v>250634.33938125</c:v>
                </c:pt>
              </c:numCache>
            </c:numRef>
          </c:val>
          <c:extLst>
            <c:ext xmlns:c16="http://schemas.microsoft.com/office/drawing/2014/chart" uri="{C3380CC4-5D6E-409C-BE32-E72D297353CC}">
              <c16:uniqueId val="{00000000-EDF5-42E8-BD30-006646C757DC}"/>
            </c:ext>
          </c:extLst>
        </c:ser>
        <c:ser>
          <c:idx val="1"/>
          <c:order val="1"/>
          <c:tx>
            <c:strRef>
              <c:f>'PIN List LJS'!$H$69</c:f>
              <c:strCache>
                <c:ptCount val="1"/>
                <c:pt idx="0">
                  <c:v>Conventional</c:v>
                </c:pt>
              </c:strCache>
            </c:strRef>
          </c:tx>
          <c:spPr>
            <a:solidFill>
              <a:schemeClr val="accent6">
                <a:shade val="76000"/>
              </a:schemeClr>
            </a:solidFill>
            <a:ln>
              <a:noFill/>
            </a:ln>
            <a:effectLst/>
          </c:spPr>
          <c:invertIfNegative val="0"/>
          <c:dLbls>
            <c:numFmt formatCode="&quot;$&quot;#,##0" sourceLinked="0"/>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lumMod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'PIN List LJS'!$F$70:$F$79</c:f>
              <c:strCache>
                <c:ptCount val="2"/>
                <c:pt idx="0">
                  <c:v>PE</c:v>
                </c:pt>
                <c:pt idx="1">
                  <c:v>CE</c:v>
                </c:pt>
              </c:strCache>
            </c:strRef>
          </c:cat>
          <c:val>
            <c:numRef>
              <c:f>'PIN List LJS'!$H$70:$H$79</c:f>
              <c:numCache>
                <c:formatCode>0</c:formatCode>
                <c:ptCount val="2"/>
                <c:pt idx="0">
                  <c:v>451725.04000000004</c:v>
                </c:pt>
                <c:pt idx="1">
                  <c:v>398304.99151333323</c:v>
                </c:pt>
              </c:numCache>
            </c:numRef>
          </c:val>
          <c:extLst>
            <c:ext xmlns:c16="http://schemas.microsoft.com/office/drawing/2014/chart" uri="{C3380CC4-5D6E-409C-BE32-E72D297353CC}">
              <c16:uniqueId val="{00000001-EDF5-42E8-BD30-006646C757DC}"/>
            </c:ext>
          </c:extLst>
        </c:ser>
        <c:dLbls>
          <c:dLblPos val="outEnd"/>
          <c:showLegendKey val="0"/>
          <c:showVal val="1"/>
          <c:showCatName val="0"/>
          <c:showSerName val="0"/>
          <c:showPercent val="0"/>
          <c:showBubbleSize val="0"/>
        </c:dLbls>
        <c:gapWidth val="219"/>
        <c:overlap val="-27"/>
        <c:axId val="387552664"/>
        <c:axId val="387553056"/>
      </c:barChart>
      <c:catAx>
        <c:axId val="387552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387553056"/>
        <c:crosses val="autoZero"/>
        <c:auto val="1"/>
        <c:lblAlgn val="ctr"/>
        <c:lblOffset val="100"/>
        <c:noMultiLvlLbl val="0"/>
      </c:catAx>
      <c:valAx>
        <c:axId val="387553056"/>
        <c:scaling>
          <c:orientation val="minMax"/>
        </c:scaling>
        <c:delete val="0"/>
        <c:axPos val="l"/>
        <c:majorGridlines>
          <c:spPr>
            <a:ln w="9525" cap="flat" cmpd="sng" algn="ctr">
              <a:noFill/>
              <a:round/>
            </a:ln>
            <a:effectLst/>
          </c:spPr>
        </c:majorGridlines>
        <c:numFmt formatCode="0" sourceLinked="1"/>
        <c:majorTickMark val="none"/>
        <c:minorTickMark val="none"/>
        <c:tickLblPos val="none"/>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7552664"/>
        <c:crosses val="autoZero"/>
        <c:crossBetween val="between"/>
      </c:valAx>
      <c:spPr>
        <a:noFill/>
        <a:ln>
          <a:noFill/>
        </a:ln>
        <a:effectLst/>
      </c:spPr>
    </c:plotArea>
    <c:legend>
      <c:legendPos val="t"/>
      <c:layout>
        <c:manualLayout>
          <c:xMode val="edge"/>
          <c:yMode val="edge"/>
          <c:x val="0.18195665533238026"/>
          <c:y val="0.26358834316138341"/>
          <c:w val="0.68733106002007005"/>
          <c:h val="8.5638899178471714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900" b="0" i="0" u="none" strike="noStrike" kern="1200" spc="0" baseline="0">
                <a:solidFill>
                  <a:schemeClr val="tx1">
                    <a:lumMod val="65000"/>
                    <a:lumOff val="35000"/>
                  </a:schemeClr>
                </a:solidFill>
                <a:latin typeface="+mn-lt"/>
                <a:ea typeface="+mn-ea"/>
                <a:cs typeface="+mn-cs"/>
              </a:defRPr>
            </a:pPr>
            <a:r>
              <a:rPr lang="en-US" sz="900" b="1" i="0" cap="all" baseline="0" dirty="0"/>
              <a:t>Bridge Project </a:t>
            </a:r>
            <a:r>
              <a:rPr lang="en-US" sz="900" b="1" i="0" cap="all" baseline="0" dirty="0" smtClean="0"/>
              <a:t>Averages:</a:t>
            </a:r>
          </a:p>
          <a:p>
            <a:pPr>
              <a:defRPr sz="900"/>
            </a:pPr>
            <a:r>
              <a:rPr lang="en-US" sz="900" b="1" i="0" kern="1200" cap="all" spc="0" baseline="0" dirty="0" smtClean="0">
                <a:solidFill>
                  <a:srgbClr val="595959"/>
                </a:solidFill>
                <a:effectLst/>
              </a:rPr>
              <a:t>Average RESOURCE Costs for Conventional Versus Accelerated Bridge Projects </a:t>
            </a:r>
            <a:endParaRPr lang="en-US" sz="900" dirty="0" smtClean="0">
              <a:effectLst/>
            </a:endParaRPr>
          </a:p>
          <a:p>
            <a:pPr>
              <a:defRPr sz="900"/>
            </a:pPr>
            <a:endParaRPr lang="en-US" sz="900" b="1" i="0" cap="all" baseline="0" dirty="0"/>
          </a:p>
        </c:rich>
      </c:tx>
      <c:layout/>
      <c:overlay val="0"/>
      <c:spPr>
        <a:noFill/>
        <a:ln>
          <a:noFill/>
        </a:ln>
        <a:effectLst/>
      </c:spPr>
      <c:txPr>
        <a:bodyPr rot="0" spcFirstLastPara="1" vertOverflow="ellipsis" vert="horz" wrap="square" anchor="ctr" anchorCtr="1"/>
        <a:lstStyle/>
        <a:p>
          <a:pPr>
            <a:defRPr sz="9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3568241469816267E-2"/>
          <c:y val="0.35581023582698973"/>
          <c:w val="0.91976509186351707"/>
          <c:h val="0.53290845125548458"/>
        </c:manualLayout>
      </c:layout>
      <c:barChart>
        <c:barDir val="col"/>
        <c:grouping val="clustered"/>
        <c:varyColors val="0"/>
        <c:ser>
          <c:idx val="0"/>
          <c:order val="0"/>
          <c:tx>
            <c:strRef>
              <c:f>'PIN List LJS'!$G$69</c:f>
              <c:strCache>
                <c:ptCount val="1"/>
                <c:pt idx="0">
                  <c:v>Accelerated</c:v>
                </c:pt>
              </c:strCache>
            </c:strRef>
          </c:tx>
          <c:spPr>
            <a:solidFill>
              <a:schemeClr val="accent6">
                <a:tint val="77000"/>
              </a:schemeClr>
            </a:solidFill>
            <a:ln>
              <a:noFill/>
            </a:ln>
            <a:effectLst/>
          </c:spPr>
          <c:invertIfNegative val="0"/>
          <c:dLbls>
            <c:numFmt formatCode="&quot;$&quot;#,##0" sourceLinked="0"/>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lumMod val="50000"/>
                      </a:schemeClr>
                    </a:solidFill>
                    <a:effectLst>
                      <a:outerShdw blurRad="50800" dist="50800" dir="5400000" sx="14000" sy="14000" algn="ctr" rotWithShape="0">
                        <a:srgbClr val="000000">
                          <a:alpha val="43137"/>
                        </a:srgbClr>
                      </a:outerShdw>
                    </a:effectLst>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'PIN List LJS'!$F$70:$F$78</c:f>
              <c:strCache>
                <c:ptCount val="3"/>
                <c:pt idx="0">
                  <c:v>ROW</c:v>
                </c:pt>
                <c:pt idx="1">
                  <c:v>Environmental</c:v>
                </c:pt>
                <c:pt idx="2">
                  <c:v>Utilities</c:v>
                </c:pt>
              </c:strCache>
            </c:strRef>
          </c:cat>
          <c:val>
            <c:numRef>
              <c:f>'PIN List LJS'!$G$70:$G$78</c:f>
              <c:numCache>
                <c:formatCode>0</c:formatCode>
                <c:ptCount val="3"/>
                <c:pt idx="0">
                  <c:v>17837.53125</c:v>
                </c:pt>
                <c:pt idx="1">
                  <c:v>3424.0487500000004</c:v>
                </c:pt>
                <c:pt idx="2">
                  <c:v>3548.8234375000011</c:v>
                </c:pt>
              </c:numCache>
            </c:numRef>
          </c:val>
          <c:extLst>
            <c:ext xmlns:c16="http://schemas.microsoft.com/office/drawing/2014/chart" uri="{C3380CC4-5D6E-409C-BE32-E72D297353CC}">
              <c16:uniqueId val="{00000000-AA07-47B1-9A5B-47DF530CF3B5}"/>
            </c:ext>
          </c:extLst>
        </c:ser>
        <c:ser>
          <c:idx val="1"/>
          <c:order val="1"/>
          <c:tx>
            <c:strRef>
              <c:f>'PIN List LJS'!$H$69</c:f>
              <c:strCache>
                <c:ptCount val="1"/>
                <c:pt idx="0">
                  <c:v>Conventional</c:v>
                </c:pt>
              </c:strCache>
            </c:strRef>
          </c:tx>
          <c:spPr>
            <a:solidFill>
              <a:schemeClr val="accent6">
                <a:shade val="76000"/>
              </a:schemeClr>
            </a:solidFill>
            <a:ln>
              <a:noFill/>
            </a:ln>
            <a:effectLst/>
          </c:spPr>
          <c:invertIfNegative val="0"/>
          <c:dLbls>
            <c:numFmt formatCode="&quot;$&quot;#,##0" sourceLinked="0"/>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lumMod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'PIN List LJS'!$F$70:$F$78</c:f>
              <c:strCache>
                <c:ptCount val="3"/>
                <c:pt idx="0">
                  <c:v>ROW</c:v>
                </c:pt>
                <c:pt idx="1">
                  <c:v>Environmental</c:v>
                </c:pt>
                <c:pt idx="2">
                  <c:v>Utilities</c:v>
                </c:pt>
              </c:strCache>
            </c:strRef>
          </c:cat>
          <c:val>
            <c:numRef>
              <c:f>'PIN List LJS'!$H$70:$H$78</c:f>
              <c:numCache>
                <c:formatCode>0</c:formatCode>
                <c:ptCount val="3"/>
                <c:pt idx="0">
                  <c:v>59115.133333333331</c:v>
                </c:pt>
                <c:pt idx="1">
                  <c:v>13173.883999999996</c:v>
                </c:pt>
                <c:pt idx="2">
                  <c:v>15579.096666666668</c:v>
                </c:pt>
              </c:numCache>
            </c:numRef>
          </c:val>
          <c:extLst>
            <c:ext xmlns:c16="http://schemas.microsoft.com/office/drawing/2014/chart" uri="{C3380CC4-5D6E-409C-BE32-E72D297353CC}">
              <c16:uniqueId val="{00000001-AA07-47B1-9A5B-47DF530CF3B5}"/>
            </c:ext>
          </c:extLst>
        </c:ser>
        <c:dLbls>
          <c:dLblPos val="outEnd"/>
          <c:showLegendKey val="0"/>
          <c:showVal val="1"/>
          <c:showCatName val="0"/>
          <c:showSerName val="0"/>
          <c:showPercent val="0"/>
          <c:showBubbleSize val="0"/>
        </c:dLbls>
        <c:gapWidth val="219"/>
        <c:overlap val="-27"/>
        <c:axId val="387552664"/>
        <c:axId val="387553056"/>
      </c:barChart>
      <c:catAx>
        <c:axId val="387552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387553056"/>
        <c:crosses val="autoZero"/>
        <c:auto val="1"/>
        <c:lblAlgn val="ctr"/>
        <c:lblOffset val="100"/>
        <c:noMultiLvlLbl val="0"/>
      </c:catAx>
      <c:valAx>
        <c:axId val="387553056"/>
        <c:scaling>
          <c:orientation val="minMax"/>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noFill/>
                <a:latin typeface="+mn-lt"/>
                <a:ea typeface="+mn-ea"/>
                <a:cs typeface="+mn-cs"/>
              </a:defRPr>
            </a:pPr>
            <a:endParaRPr lang="en-US"/>
          </a:p>
        </c:txPr>
        <c:crossAx val="387552664"/>
        <c:crosses val="autoZero"/>
        <c:crossBetween val="between"/>
      </c:valAx>
      <c:spPr>
        <a:noFill/>
        <a:ln>
          <a:noFill/>
        </a:ln>
        <a:effectLst/>
      </c:spPr>
    </c:plotArea>
    <c:legend>
      <c:legendPos val="t"/>
      <c:layout>
        <c:manualLayout>
          <c:xMode val="edge"/>
          <c:yMode val="edge"/>
          <c:x val="0.18145031395056185"/>
          <c:y val="0.27479772806474451"/>
          <c:w val="0.61864985096927172"/>
          <c:h val="8.2438417562736427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6">
  <a:schemeClr val="accent6"/>
</cs:colorStyle>
</file>

<file path=ppt/charts/colors2.xml><?xml version="1.0" encoding="utf-8"?>
<cs:colorStyle xmlns:cs="http://schemas.microsoft.com/office/drawing/2012/chartStyle" xmlns:a="http://schemas.openxmlformats.org/drawingml/2006/main" meth="withinLinearReversed" id="26">
  <a:schemeClr val="accent6"/>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8/17/2017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8/17/2017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8/17/2017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8/17/2017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8/17/2017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8/17/2017</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vtrans.vermont.gov/planning/research" TargetMode="External"/><Relationship Id="rId2" Type="http://schemas.openxmlformats.org/officeDocument/2006/relationships/hyperlink" Target="http://vtrans.vermont.gov/planning/research/2017symposium" TargetMode="External"/><Relationship Id="rId1" Type="http://schemas.openxmlformats.org/officeDocument/2006/relationships/slideLayout" Target="../slideLayouts/slideLayout5.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http://http/vtrans.vermont.gov/boards-councils/stic"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vtrans.vermont.gov/planning/research" TargetMode="External"/><Relationship Id="rId7" Type="http://schemas.openxmlformats.org/officeDocument/2006/relationships/chart" Target="../charts/chart2.xml"/><Relationship Id="rId2" Type="http://schemas.openxmlformats.org/officeDocument/2006/relationships/hyperlink" Target="http://vtrans.vermont.gov/planning/research/2017symposium" TargetMode="External"/><Relationship Id="rId1" Type="http://schemas.openxmlformats.org/officeDocument/2006/relationships/slideLayout" Target="../slideLayouts/slideLayout5.xml"/><Relationship Id="rId6" Type="http://schemas.openxmlformats.org/officeDocument/2006/relationships/chart" Target="../charts/chart1.xml"/><Relationship Id="rId5" Type="http://schemas.openxmlformats.org/officeDocument/2006/relationships/image" Target="../media/image1.png"/><Relationship Id="rId4" Type="http://schemas.openxmlformats.org/officeDocument/2006/relationships/hyperlink" Target="http://http/vtrans.vermont.gov/boards-councils/sti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object 29"/>
          <p:cNvGraphicFramePr>
            <a:graphicFrameLocks noGrp="1"/>
          </p:cNvGraphicFramePr>
          <p:nvPr>
            <p:extLst>
              <p:ext uri="{D42A27DB-BD31-4B8C-83A1-F6EECF244321}">
                <p14:modId xmlns:p14="http://schemas.microsoft.com/office/powerpoint/2010/main" val="584359186"/>
              </p:ext>
            </p:extLst>
          </p:nvPr>
        </p:nvGraphicFramePr>
        <p:xfrm>
          <a:off x="393538" y="272025"/>
          <a:ext cx="7035015" cy="9541115"/>
        </p:xfrm>
        <a:graphic>
          <a:graphicData uri="http://schemas.openxmlformats.org/drawingml/2006/table">
            <a:tbl>
              <a:tblPr firstRow="1" bandRow="1">
                <a:tableStyleId>{2D5ABB26-0587-4C30-8999-92F81FD0307C}</a:tableStyleId>
              </a:tblPr>
              <a:tblGrid>
                <a:gridCol w="1916925">
                  <a:extLst>
                    <a:ext uri="{9D8B030D-6E8A-4147-A177-3AD203B41FA5}">
                      <a16:colId xmlns:a16="http://schemas.microsoft.com/office/drawing/2014/main" val="20000"/>
                    </a:ext>
                  </a:extLst>
                </a:gridCol>
                <a:gridCol w="5118090">
                  <a:extLst>
                    <a:ext uri="{9D8B030D-6E8A-4147-A177-3AD203B41FA5}">
                      <a16:colId xmlns:a16="http://schemas.microsoft.com/office/drawing/2014/main" val="20001"/>
                    </a:ext>
                  </a:extLst>
                </a:gridCol>
              </a:tblGrid>
              <a:tr h="495300">
                <a:tc rowSpan="2">
                  <a:txBody>
                    <a:bodyPr/>
                    <a:lstStyle/>
                    <a:p>
                      <a:pPr marL="201930" algn="ctr">
                        <a:lnSpc>
                          <a:spcPct val="100000"/>
                        </a:lnSpc>
                        <a:spcBef>
                          <a:spcPts val="844"/>
                        </a:spcBef>
                      </a:pPr>
                      <a:endParaRPr sz="1350" dirty="0">
                        <a:latin typeface="Times New Roman"/>
                        <a:cs typeface="Times New Roman"/>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chemeClr val="tx2">
                        <a:lumMod val="40000"/>
                        <a:lumOff val="60000"/>
                        <a:alpha val="25000"/>
                      </a:schemeClr>
                    </a:solidFill>
                  </a:tcPr>
                </a:tc>
                <a:tc>
                  <a:txBody>
                    <a:bodyPr/>
                    <a:lstStyle/>
                    <a:p>
                      <a:pPr marL="302895">
                        <a:lnSpc>
                          <a:spcPct val="100000"/>
                        </a:lnSpc>
                        <a:spcBef>
                          <a:spcPts val="75"/>
                        </a:spcBef>
                      </a:pPr>
                      <a:r>
                        <a:rPr sz="3000" b="1" spc="114" dirty="0">
                          <a:solidFill>
                            <a:srgbClr val="FFFFFF"/>
                          </a:solidFill>
                          <a:effectLst>
                            <a:outerShdw blurRad="50800" dist="38100" algn="l" rotWithShape="0">
                              <a:prstClr val="black">
                                <a:alpha val="40000"/>
                              </a:prstClr>
                            </a:outerShdw>
                          </a:effectLst>
                          <a:latin typeface="Franklin Gothic Demi" panose="020B0703020102020204" pitchFamily="34" charset="0"/>
                          <a:cs typeface="Calibri"/>
                        </a:rPr>
                        <a:t>FACT</a:t>
                      </a:r>
                      <a:r>
                        <a:rPr sz="3000" b="1" spc="-165" dirty="0">
                          <a:solidFill>
                            <a:srgbClr val="FFFFFF"/>
                          </a:solidFill>
                          <a:effectLst>
                            <a:outerShdw blurRad="50800" dist="38100" algn="l" rotWithShape="0">
                              <a:prstClr val="black">
                                <a:alpha val="40000"/>
                              </a:prstClr>
                            </a:outerShdw>
                          </a:effectLst>
                          <a:latin typeface="Franklin Gothic Demi" panose="020B0703020102020204" pitchFamily="34" charset="0"/>
                          <a:cs typeface="Calibri"/>
                        </a:rPr>
                        <a:t> </a:t>
                      </a:r>
                      <a:r>
                        <a:rPr sz="3000" b="1" spc="165" dirty="0" smtClean="0">
                          <a:solidFill>
                            <a:srgbClr val="FFFFFF"/>
                          </a:solidFill>
                          <a:effectLst>
                            <a:outerShdw blurRad="50800" dist="38100" algn="l" rotWithShape="0">
                              <a:prstClr val="black">
                                <a:alpha val="40000"/>
                              </a:prstClr>
                            </a:outerShdw>
                          </a:effectLst>
                          <a:latin typeface="Franklin Gothic Demi" panose="020B0703020102020204" pitchFamily="34" charset="0"/>
                          <a:cs typeface="Calibri"/>
                        </a:rPr>
                        <a:t>SHEET</a:t>
                      </a:r>
                      <a:r>
                        <a:rPr lang="en-US" sz="3000" b="1" spc="165" dirty="0" smtClean="0">
                          <a:solidFill>
                            <a:srgbClr val="FFFFFF"/>
                          </a:solidFill>
                          <a:effectLst>
                            <a:outerShdw blurRad="50800" dist="38100" algn="l" rotWithShape="0">
                              <a:prstClr val="black">
                                <a:alpha val="40000"/>
                              </a:prstClr>
                            </a:outerShdw>
                          </a:effectLst>
                          <a:latin typeface="Franklin Gothic Demi" panose="020B0703020102020204" pitchFamily="34" charset="0"/>
                          <a:cs typeface="Calibri"/>
                        </a:rPr>
                        <a:t> – Page 1</a:t>
                      </a:r>
                      <a:endParaRPr sz="3000" dirty="0">
                        <a:effectLst>
                          <a:outerShdw blurRad="50800" dist="38100" algn="l" rotWithShape="0">
                            <a:prstClr val="black">
                              <a:alpha val="40000"/>
                            </a:prstClr>
                          </a:outerShdw>
                        </a:effectLst>
                        <a:latin typeface="Franklin Gothic Demi" panose="020B0703020102020204" pitchFamily="34" charset="0"/>
                        <a:cs typeface="Calibri"/>
                      </a:endParaRPr>
                    </a:p>
                  </a:txBody>
                  <a:tcPr marL="0" marR="0" marT="0" marB="0">
                    <a:lnL w="12699">
                      <a:solidFill>
                        <a:srgbClr val="395F3A"/>
                      </a:solidFill>
                      <a:prstDash val="solid"/>
                    </a:lnL>
                    <a:solidFill>
                      <a:schemeClr val="tx2">
                        <a:lumMod val="40000"/>
                        <a:lumOff val="60000"/>
                      </a:schemeClr>
                    </a:solidFill>
                  </a:tcPr>
                </a:tc>
                <a:extLst>
                  <a:ext uri="{0D108BD9-81ED-4DB2-BD59-A6C34878D82A}">
                    <a16:rowId xmlns:a16="http://schemas.microsoft.com/office/drawing/2014/main" val="10000"/>
                  </a:ext>
                </a:extLst>
              </a:tr>
              <a:tr h="861059">
                <a:tc vMerge="1">
                  <a:txBody>
                    <a:bodyPr/>
                    <a:lstStyle/>
                    <a:p>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rgbClr val="DDDBEC"/>
                    </a:solidFill>
                  </a:tcPr>
                </a:tc>
                <a:tc>
                  <a:txBody>
                    <a:bodyPr/>
                    <a:lstStyle/>
                    <a:p>
                      <a:pPr marL="196850" marR="186055">
                        <a:lnSpc>
                          <a:spcPts val="1800"/>
                        </a:lnSpc>
                        <a:spcBef>
                          <a:spcPts val="825"/>
                        </a:spcBef>
                      </a:pPr>
                      <a:endParaRPr lang="en-US" sz="1800" b="1" spc="35" dirty="0" smtClean="0">
                        <a:solidFill>
                          <a:srgbClr val="231F20"/>
                        </a:solidFill>
                        <a:latin typeface="Franklin Gothic Medium" panose="020B0603020102020204" pitchFamily="34" charset="0"/>
                        <a:cs typeface="Calibri"/>
                      </a:endParaRPr>
                    </a:p>
                    <a:p>
                      <a:pPr marL="196850" marR="186055">
                        <a:lnSpc>
                          <a:spcPts val="1800"/>
                        </a:lnSpc>
                        <a:spcBef>
                          <a:spcPts val="825"/>
                        </a:spcBef>
                      </a:pPr>
                      <a:r>
                        <a:rPr lang="en-US" sz="1800" b="1" spc="35" baseline="0" dirty="0" smtClean="0">
                          <a:solidFill>
                            <a:srgbClr val="231F20"/>
                          </a:solidFill>
                          <a:latin typeface="Franklin Gothic Medium" panose="020B0603020102020204" pitchFamily="34" charset="0"/>
                          <a:cs typeface="Calibri"/>
                        </a:rPr>
                        <a:t>SHRP2 C19: Expediting Project Delivery</a:t>
                      </a:r>
                      <a:endParaRPr sz="1800" dirty="0">
                        <a:latin typeface="Franklin Gothic Medium" panose="020B0603020102020204" pitchFamily="34" charset="0"/>
                        <a:cs typeface="Calibri"/>
                      </a:endParaRPr>
                    </a:p>
                  </a:txBody>
                  <a:tcPr marL="0" marR="0" marT="0" marB="0">
                    <a:lnL w="12699">
                      <a:solidFill>
                        <a:srgbClr val="395F3A"/>
                      </a:solidFill>
                      <a:prstDash val="solid"/>
                    </a:lnL>
                  </a:tcPr>
                </a:tc>
                <a:extLst>
                  <a:ext uri="{0D108BD9-81ED-4DB2-BD59-A6C34878D82A}">
                    <a16:rowId xmlns:a16="http://schemas.microsoft.com/office/drawing/2014/main" val="10001"/>
                  </a:ext>
                </a:extLst>
              </a:tr>
              <a:tr h="145173">
                <a:tc>
                  <a:txBody>
                    <a:bodyPr/>
                    <a:lstStyle/>
                    <a:p>
                      <a:pPr algn="ctr"/>
                      <a:r>
                        <a:rPr lang="en-US" sz="1800" b="1" baseline="0" dirty="0" smtClean="0">
                          <a:solidFill>
                            <a:schemeClr val="bg1"/>
                          </a:solidFill>
                          <a:effectLst>
                            <a:outerShdw blurRad="50800" dist="38100" dir="2700000" algn="tl" rotWithShape="0">
                              <a:prstClr val="black">
                                <a:alpha val="40000"/>
                              </a:prstClr>
                            </a:outerShdw>
                          </a:effectLst>
                          <a:latin typeface="Calibri"/>
                          <a:cs typeface="Calibri"/>
                        </a:rPr>
                        <a:t>   &amp; </a:t>
                      </a:r>
                      <a:r>
                        <a:rPr lang="en-US" sz="1800" b="1" dirty="0" smtClean="0">
                          <a:solidFill>
                            <a:schemeClr val="bg1"/>
                          </a:solidFill>
                          <a:effectLst>
                            <a:outerShdw blurRad="50800" dist="38100" dir="2700000" algn="tl" rotWithShape="0">
                              <a:prstClr val="black">
                                <a:alpha val="40000"/>
                              </a:prstClr>
                            </a:outerShdw>
                          </a:effectLst>
                          <a:latin typeface="Calibri"/>
                          <a:cs typeface="Calibri"/>
                        </a:rPr>
                        <a:t> STIC Annual  </a:t>
                      </a:r>
                      <a:br>
                        <a:rPr lang="en-US" sz="1800" b="1" dirty="0" smtClean="0">
                          <a:solidFill>
                            <a:schemeClr val="bg1"/>
                          </a:solidFill>
                          <a:effectLst>
                            <a:outerShdw blurRad="50800" dist="38100" dir="2700000" algn="tl" rotWithShape="0">
                              <a:prstClr val="black">
                                <a:alpha val="40000"/>
                              </a:prstClr>
                            </a:outerShdw>
                          </a:effectLst>
                          <a:latin typeface="Calibri"/>
                          <a:cs typeface="Calibri"/>
                        </a:rPr>
                      </a:br>
                      <a:r>
                        <a:rPr lang="en-US" sz="1800" b="1" dirty="0" smtClean="0">
                          <a:solidFill>
                            <a:schemeClr val="bg1"/>
                          </a:solidFill>
                          <a:effectLst>
                            <a:outerShdw blurRad="50800" dist="38100" dir="2700000" algn="tl" rotWithShape="0">
                              <a:prstClr val="black">
                                <a:alpha val="40000"/>
                              </a:prstClr>
                            </a:outerShdw>
                          </a:effectLst>
                          <a:latin typeface="Calibri"/>
                          <a:cs typeface="Calibri"/>
                        </a:rPr>
                        <a:t>Meeting</a:t>
                      </a:r>
                      <a:endParaRPr sz="1800" b="1" dirty="0">
                        <a:solidFill>
                          <a:schemeClr val="bg1"/>
                        </a:solidFill>
                        <a:effectLst>
                          <a:outerShdw blurRad="50800" dist="38100" dir="2700000" algn="tl" rotWithShape="0">
                            <a:prstClr val="black">
                              <a:alpha val="40000"/>
                            </a:prstClr>
                          </a:outerShdw>
                        </a:effectLst>
                        <a:latin typeface="Calibri"/>
                        <a:cs typeface="Calibri"/>
                      </a:endParaRPr>
                    </a:p>
                  </a:txBody>
                  <a:tcPr marL="0" marR="0" marT="0" marB="0">
                    <a:lnL w="12699">
                      <a:solidFill>
                        <a:srgbClr val="395F3A"/>
                      </a:solidFill>
                      <a:prstDash val="solid"/>
                    </a:lnL>
                    <a:lnR w="12699">
                      <a:solidFill>
                        <a:srgbClr val="395F3A"/>
                      </a:solidFill>
                      <a:prstDash val="solid"/>
                    </a:lnR>
                    <a:solidFill>
                      <a:schemeClr val="tx2">
                        <a:lumMod val="40000"/>
                        <a:lumOff val="60000"/>
                      </a:schemeClr>
                    </a:solidFill>
                  </a:tcPr>
                </a:tc>
                <a:tc>
                  <a:txBody>
                    <a:bodyPr/>
                    <a:lstStyle/>
                    <a:p>
                      <a:endParaRPr sz="1800" dirty="0">
                        <a:latin typeface="Calibri"/>
                        <a:cs typeface="Calibri"/>
                      </a:endParaRPr>
                    </a:p>
                  </a:txBody>
                  <a:tcPr marL="0" marR="0" marT="0" marB="0">
                    <a:lnL w="12699">
                      <a:solidFill>
                        <a:srgbClr val="395F3A"/>
                      </a:solidFill>
                      <a:prstDash val="solid"/>
                    </a:lnL>
                    <a:solidFill>
                      <a:schemeClr val="tx2">
                        <a:lumMod val="40000"/>
                        <a:lumOff val="60000"/>
                      </a:schemeClr>
                    </a:solidFill>
                  </a:tcPr>
                </a:tc>
                <a:extLst>
                  <a:ext uri="{0D108BD9-81ED-4DB2-BD59-A6C34878D82A}">
                    <a16:rowId xmlns:a16="http://schemas.microsoft.com/office/drawing/2014/main" val="10002"/>
                  </a:ext>
                </a:extLst>
              </a:tr>
              <a:tr h="7636116">
                <a:tc>
                  <a:txBody>
                    <a:bodyPr/>
                    <a:lstStyle/>
                    <a:p>
                      <a:pPr>
                        <a:lnSpc>
                          <a:spcPct val="100000"/>
                        </a:lnSpc>
                        <a:spcBef>
                          <a:spcPts val="45"/>
                        </a:spcBef>
                      </a:pPr>
                      <a:endParaRPr sz="850" dirty="0">
                        <a:latin typeface="Times New Roman"/>
                        <a:cs typeface="Times New Roman"/>
                      </a:endParaRPr>
                    </a:p>
                    <a:p>
                      <a:pPr marL="152400">
                        <a:lnSpc>
                          <a:spcPct val="100000"/>
                        </a:lnSpc>
                        <a:spcBef>
                          <a:spcPts val="5"/>
                        </a:spcBef>
                      </a:pPr>
                      <a:r>
                        <a:rPr lang="en-US" sz="1000" b="1" spc="30" dirty="0" smtClean="0">
                          <a:solidFill>
                            <a:srgbClr val="231F20"/>
                          </a:solidFill>
                          <a:latin typeface="Franklin Gothic Book" panose="020B0503020102020204" pitchFamily="34" charset="0"/>
                          <a:cs typeface="Calibri"/>
                        </a:rPr>
                        <a:t>STIC</a:t>
                      </a:r>
                      <a:r>
                        <a:rPr lang="en-US" sz="1000" b="1" spc="30" baseline="0" dirty="0" smtClean="0">
                          <a:solidFill>
                            <a:srgbClr val="231F20"/>
                          </a:solidFill>
                          <a:latin typeface="Franklin Gothic Book" panose="020B0503020102020204" pitchFamily="34" charset="0"/>
                          <a:cs typeface="Calibri"/>
                        </a:rPr>
                        <a:t> </a:t>
                      </a:r>
                      <a:r>
                        <a:rPr sz="1000" b="1" spc="35" dirty="0" smtClean="0">
                          <a:solidFill>
                            <a:srgbClr val="231F20"/>
                          </a:solidFill>
                          <a:latin typeface="Franklin Gothic Book" panose="020B0503020102020204" pitchFamily="34" charset="0"/>
                          <a:cs typeface="Calibri"/>
                        </a:rPr>
                        <a:t>PROJECT</a:t>
                      </a:r>
                      <a:r>
                        <a:rPr sz="1000" b="1" spc="-100" dirty="0" smtClean="0">
                          <a:solidFill>
                            <a:srgbClr val="231F20"/>
                          </a:solidFill>
                          <a:latin typeface="Franklin Gothic Book" panose="020B0503020102020204" pitchFamily="34" charset="0"/>
                          <a:cs typeface="Calibri"/>
                        </a:rPr>
                        <a:t> </a:t>
                      </a:r>
                      <a:r>
                        <a:rPr sz="1000" b="1" spc="30" dirty="0">
                          <a:solidFill>
                            <a:srgbClr val="231F20"/>
                          </a:solidFill>
                          <a:latin typeface="Franklin Gothic Book" panose="020B0503020102020204" pitchFamily="34" charset="0"/>
                          <a:cs typeface="Calibri"/>
                        </a:rPr>
                        <a:t>TITLE</a:t>
                      </a:r>
                      <a:endParaRPr sz="1000" dirty="0">
                        <a:latin typeface="Franklin Gothic Book" panose="020B0503020102020204" pitchFamily="34" charset="0"/>
                        <a:cs typeface="Calibri"/>
                      </a:endParaRPr>
                    </a:p>
                    <a:p>
                      <a:pPr marL="151765" marR="153670">
                        <a:lnSpc>
                          <a:spcPct val="104200"/>
                        </a:lnSpc>
                        <a:spcBef>
                          <a:spcPts val="259"/>
                        </a:spcBef>
                      </a:pPr>
                      <a:r>
                        <a:rPr lang="en-US" sz="800" i="1" spc="-15" dirty="0" smtClean="0">
                          <a:solidFill>
                            <a:srgbClr val="231F20"/>
                          </a:solidFill>
                          <a:latin typeface="Palatino Linotype" panose="02040502050505030304" pitchFamily="18" charset="0"/>
                          <a:cs typeface="Calibri"/>
                        </a:rPr>
                        <a:t> SHRP2 C19</a:t>
                      </a:r>
                      <a:endParaRPr sz="800" dirty="0">
                        <a:latin typeface="Palatino Linotype" panose="02040502050505030304" pitchFamily="18" charset="0"/>
                        <a:cs typeface="Calibri"/>
                      </a:endParaRPr>
                    </a:p>
                    <a:p>
                      <a:pPr>
                        <a:lnSpc>
                          <a:spcPct val="100000"/>
                        </a:lnSpc>
                        <a:spcBef>
                          <a:spcPts val="10"/>
                        </a:spcBef>
                      </a:pPr>
                      <a:endParaRPr sz="850" dirty="0">
                        <a:latin typeface="Times New Roman"/>
                        <a:cs typeface="Times New Roman"/>
                      </a:endParaRPr>
                    </a:p>
                    <a:p>
                      <a:pPr marL="152400">
                        <a:lnSpc>
                          <a:spcPct val="100000"/>
                        </a:lnSpc>
                      </a:pPr>
                      <a:r>
                        <a:rPr sz="1050" b="1" dirty="0">
                          <a:solidFill>
                            <a:srgbClr val="231F20"/>
                          </a:solidFill>
                          <a:latin typeface="Franklin Gothic Book" panose="020B0503020102020204" pitchFamily="34" charset="0"/>
                          <a:cs typeface="Calibri"/>
                        </a:rPr>
                        <a:t>STUDY</a:t>
                      </a:r>
                      <a:r>
                        <a:rPr sz="1050" b="1" spc="-150" dirty="0">
                          <a:solidFill>
                            <a:srgbClr val="231F20"/>
                          </a:solidFill>
                          <a:latin typeface="Franklin Gothic Book" panose="020B0503020102020204" pitchFamily="34" charset="0"/>
                          <a:cs typeface="Calibri"/>
                        </a:rPr>
                        <a:t> </a:t>
                      </a:r>
                      <a:r>
                        <a:rPr sz="1050" b="1" spc="-10" dirty="0">
                          <a:solidFill>
                            <a:srgbClr val="231F20"/>
                          </a:solidFill>
                          <a:latin typeface="Franklin Gothic Book" panose="020B0503020102020204" pitchFamily="34" charset="0"/>
                          <a:cs typeface="Calibri"/>
                        </a:rPr>
                        <a:t>TIMELINE</a:t>
                      </a:r>
                      <a:endParaRPr sz="1050" dirty="0">
                        <a:latin typeface="Franklin Gothic Book" panose="020B0503020102020204" pitchFamily="34" charset="0"/>
                        <a:cs typeface="Calibri"/>
                      </a:endParaRPr>
                    </a:p>
                    <a:p>
                      <a:pPr marL="152400">
                        <a:lnSpc>
                          <a:spcPct val="100000"/>
                        </a:lnSpc>
                        <a:spcBef>
                          <a:spcPts val="240"/>
                        </a:spcBef>
                      </a:pPr>
                      <a:r>
                        <a:rPr lang="en-US" sz="850" spc="-10" dirty="0" smtClean="0">
                          <a:solidFill>
                            <a:srgbClr val="231F20"/>
                          </a:solidFill>
                          <a:latin typeface="Palatino Linotype" panose="02040502050505030304" pitchFamily="18" charset="0"/>
                          <a:cs typeface="Calibri"/>
                        </a:rPr>
                        <a:t>October 2013 </a:t>
                      </a:r>
                      <a:r>
                        <a:rPr lang="en-US" sz="850" spc="-10" baseline="0" dirty="0" smtClean="0">
                          <a:solidFill>
                            <a:srgbClr val="231F20"/>
                          </a:solidFill>
                          <a:latin typeface="Palatino Linotype" panose="02040502050505030304" pitchFamily="18" charset="0"/>
                          <a:cs typeface="Calibri"/>
                        </a:rPr>
                        <a:t>– Present</a:t>
                      </a:r>
                      <a:endParaRPr sz="850" dirty="0">
                        <a:latin typeface="Palatino Linotype" panose="02040502050505030304" pitchFamily="18" charset="0"/>
                        <a:cs typeface="Calibri"/>
                      </a:endParaRPr>
                    </a:p>
                    <a:p>
                      <a:pPr>
                        <a:lnSpc>
                          <a:spcPct val="100000"/>
                        </a:lnSpc>
                        <a:spcBef>
                          <a:spcPts val="10"/>
                        </a:spcBef>
                      </a:pPr>
                      <a:endParaRPr sz="850" dirty="0">
                        <a:latin typeface="Times New Roman"/>
                        <a:cs typeface="Times New Roman"/>
                      </a:endParaRPr>
                    </a:p>
                    <a:p>
                      <a:pPr marL="152400">
                        <a:lnSpc>
                          <a:spcPct val="100000"/>
                        </a:lnSpc>
                      </a:pPr>
                      <a:endParaRPr lang="en-US" sz="1050" b="1" spc="-120" dirty="0" smtClean="0">
                        <a:solidFill>
                          <a:srgbClr val="231F20"/>
                        </a:solidFill>
                        <a:latin typeface="Calibri"/>
                        <a:cs typeface="Calibri"/>
                      </a:endParaRPr>
                    </a:p>
                    <a:p>
                      <a:pPr marL="152400">
                        <a:lnSpc>
                          <a:spcPct val="100000"/>
                        </a:lnSpc>
                      </a:pPr>
                      <a:r>
                        <a:rPr lang="en-US" sz="1050" b="1" spc="-120" dirty="0" smtClean="0">
                          <a:solidFill>
                            <a:srgbClr val="231F20"/>
                          </a:solidFill>
                          <a:latin typeface="Franklin Gothic Book" panose="020B0503020102020204" pitchFamily="34" charset="0"/>
                          <a:cs typeface="Calibri"/>
                        </a:rPr>
                        <a:t>VTRANS </a:t>
                      </a:r>
                      <a:r>
                        <a:rPr sz="1050" b="1" spc="-120" dirty="0" smtClean="0">
                          <a:solidFill>
                            <a:srgbClr val="231F20"/>
                          </a:solidFill>
                          <a:latin typeface="Franklin Gothic Book" panose="020B0503020102020204" pitchFamily="34" charset="0"/>
                          <a:cs typeface="Calibri"/>
                        </a:rPr>
                        <a:t> </a:t>
                      </a:r>
                      <a:r>
                        <a:rPr sz="1050" b="1" spc="-10" dirty="0" smtClean="0">
                          <a:solidFill>
                            <a:srgbClr val="231F20"/>
                          </a:solidFill>
                          <a:latin typeface="Franklin Gothic Book" panose="020B0503020102020204" pitchFamily="34" charset="0"/>
                          <a:cs typeface="Calibri"/>
                        </a:rPr>
                        <a:t>CONTACT</a:t>
                      </a:r>
                      <a:r>
                        <a:rPr lang="en-US" sz="1050" b="1" spc="-10" dirty="0" smtClean="0">
                          <a:solidFill>
                            <a:srgbClr val="231F20"/>
                          </a:solidFill>
                          <a:latin typeface="Franklin Gothic Book" panose="020B0503020102020204" pitchFamily="34" charset="0"/>
                          <a:cs typeface="Calibri"/>
                        </a:rPr>
                        <a:t>(S)</a:t>
                      </a:r>
                    </a:p>
                    <a:p>
                      <a:pPr marL="152400" marR="0" lvl="0" indent="0" defTabSz="914400" eaLnBrk="1" fontAlgn="auto" latinLnBrk="0" hangingPunct="1">
                        <a:lnSpc>
                          <a:spcPct val="100000"/>
                        </a:lnSpc>
                        <a:spcBef>
                          <a:spcPts val="0"/>
                        </a:spcBef>
                        <a:spcAft>
                          <a:spcPts val="0"/>
                        </a:spcAft>
                        <a:buClrTx/>
                        <a:buSzTx/>
                        <a:buFontTx/>
                        <a:buNone/>
                        <a:tabLst/>
                        <a:defRPr/>
                      </a:pPr>
                      <a:r>
                        <a:rPr lang="en-US" sz="900" spc="-20" dirty="0" smtClean="0">
                          <a:solidFill>
                            <a:srgbClr val="231F20"/>
                          </a:solidFill>
                          <a:latin typeface="Palatino Linotype" panose="02040502050505030304" pitchFamily="18" charset="0"/>
                          <a:cs typeface="Calibri"/>
                        </a:rPr>
                        <a:t>Wayne</a:t>
                      </a:r>
                      <a:r>
                        <a:rPr lang="en-US" sz="900" spc="-20" baseline="0" dirty="0" smtClean="0">
                          <a:solidFill>
                            <a:srgbClr val="231F20"/>
                          </a:solidFill>
                          <a:latin typeface="Palatino Linotype" panose="02040502050505030304" pitchFamily="18" charset="0"/>
                          <a:cs typeface="Calibri"/>
                        </a:rPr>
                        <a:t> Symonds</a:t>
                      </a:r>
                      <a:r>
                        <a:rPr lang="en-US" sz="900" spc="-20" dirty="0" smtClean="0">
                          <a:solidFill>
                            <a:srgbClr val="231F20"/>
                          </a:solidFill>
                          <a:latin typeface="Palatino Linotype" panose="02040502050505030304" pitchFamily="18" charset="0"/>
                          <a:cs typeface="Calibri"/>
                        </a:rPr>
                        <a:t>, Deputy Chief Engineer </a:t>
                      </a:r>
                    </a:p>
                    <a:p>
                      <a:pPr marL="152400" marR="0" lvl="0" indent="0" defTabSz="914400" eaLnBrk="1" fontAlgn="auto" latinLnBrk="0" hangingPunct="1">
                        <a:lnSpc>
                          <a:spcPct val="100000"/>
                        </a:lnSpc>
                        <a:spcBef>
                          <a:spcPts val="0"/>
                        </a:spcBef>
                        <a:spcAft>
                          <a:spcPts val="0"/>
                        </a:spcAft>
                        <a:buClrTx/>
                        <a:buSzTx/>
                        <a:buFontTx/>
                        <a:buNone/>
                        <a:tabLst/>
                        <a:defRPr/>
                      </a:pPr>
                      <a:r>
                        <a:rPr lang="en-US" sz="900" spc="-20" dirty="0" smtClean="0">
                          <a:solidFill>
                            <a:srgbClr val="231F20"/>
                          </a:solidFill>
                          <a:latin typeface="Palatino Linotype" panose="02040502050505030304" pitchFamily="18" charset="0"/>
                          <a:cs typeface="Calibri"/>
                        </a:rPr>
                        <a:t>Laura Stone</a:t>
                      </a:r>
                      <a:r>
                        <a:rPr lang="en-US" sz="900" spc="-20" baseline="0" dirty="0" smtClean="0">
                          <a:solidFill>
                            <a:srgbClr val="231F20"/>
                          </a:solidFill>
                          <a:latin typeface="Palatino Linotype" panose="02040502050505030304" pitchFamily="18" charset="0"/>
                          <a:cs typeface="Calibri"/>
                        </a:rPr>
                        <a:t>, PIIT Engineer</a:t>
                      </a:r>
                      <a:endParaRPr lang="en-US" sz="900" spc="-20" dirty="0" smtClean="0">
                        <a:solidFill>
                          <a:srgbClr val="231F20"/>
                        </a:solidFill>
                        <a:latin typeface="Palatino Linotype" panose="02040502050505030304" pitchFamily="18" charset="0"/>
                        <a:cs typeface="Calibri"/>
                      </a:endParaRPr>
                    </a:p>
                    <a:p>
                      <a:pPr marL="152400">
                        <a:lnSpc>
                          <a:spcPct val="100000"/>
                        </a:lnSpc>
                      </a:pPr>
                      <a:endParaRPr lang="en-US" sz="850" spc="-35" dirty="0" smtClean="0">
                        <a:solidFill>
                          <a:srgbClr val="231F20"/>
                        </a:solidFill>
                        <a:latin typeface="Calibri"/>
                        <a:ea typeface="+mn-ea"/>
                        <a:cs typeface="Calibri"/>
                      </a:endParaRPr>
                    </a:p>
                    <a:p>
                      <a:pPr>
                        <a:lnSpc>
                          <a:spcPct val="100000"/>
                        </a:lnSpc>
                        <a:spcBef>
                          <a:spcPts val="30"/>
                        </a:spcBef>
                      </a:pPr>
                      <a:endParaRPr sz="1000" dirty="0">
                        <a:latin typeface="Franklin Gothic Book" panose="020B0503020102020204" pitchFamily="34" charset="0"/>
                        <a:cs typeface="Times New Roman"/>
                      </a:endParaRPr>
                    </a:p>
                    <a:p>
                      <a:pPr marL="152400">
                        <a:lnSpc>
                          <a:spcPct val="100000"/>
                        </a:lnSpc>
                      </a:pPr>
                      <a:r>
                        <a:rPr sz="1050" b="1" spc="-30" dirty="0">
                          <a:solidFill>
                            <a:srgbClr val="231F20"/>
                          </a:solidFill>
                          <a:latin typeface="Franklin Gothic Book" panose="020B0503020102020204" pitchFamily="34" charset="0"/>
                          <a:cs typeface="Calibri"/>
                        </a:rPr>
                        <a:t>MORE</a:t>
                      </a:r>
                      <a:r>
                        <a:rPr sz="1050" b="1" spc="-110" dirty="0">
                          <a:solidFill>
                            <a:srgbClr val="231F20"/>
                          </a:solidFill>
                          <a:latin typeface="Franklin Gothic Book" panose="020B0503020102020204" pitchFamily="34" charset="0"/>
                          <a:cs typeface="Calibri"/>
                        </a:rPr>
                        <a:t> </a:t>
                      </a:r>
                      <a:r>
                        <a:rPr sz="1050" b="1" spc="-25" dirty="0">
                          <a:solidFill>
                            <a:srgbClr val="231F20"/>
                          </a:solidFill>
                          <a:latin typeface="Franklin Gothic Book" panose="020B0503020102020204" pitchFamily="34" charset="0"/>
                          <a:cs typeface="Calibri"/>
                        </a:rPr>
                        <a:t>INFORMATION</a:t>
                      </a:r>
                      <a:endParaRPr sz="1050" dirty="0">
                        <a:latin typeface="Franklin Gothic Book" panose="020B0503020102020204" pitchFamily="34" charset="0"/>
                        <a:cs typeface="Calibri"/>
                      </a:endParaRPr>
                    </a:p>
                    <a:p>
                      <a:pPr marL="152400" marR="154940">
                        <a:lnSpc>
                          <a:spcPts val="1000"/>
                        </a:lnSpc>
                        <a:spcBef>
                          <a:spcPts val="290"/>
                        </a:spcBef>
                      </a:pPr>
                      <a:r>
                        <a:rPr lang="en-US" sz="850" i="1" baseline="0" dirty="0" smtClean="0">
                          <a:solidFill>
                            <a:srgbClr val="C00000"/>
                          </a:solidFill>
                          <a:latin typeface="Palatino Linotype" panose="02040502050505030304" pitchFamily="18" charset="0"/>
                          <a:cs typeface="Calibri"/>
                        </a:rPr>
                        <a:t>Insert Link to Final Report – may have this by September.</a:t>
                      </a: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r>
                        <a:rPr lang="en-US" sz="850" dirty="0" smtClean="0">
                          <a:latin typeface="Palatino Linotype" panose="02040502050505030304" pitchFamily="18" charset="0"/>
                          <a:cs typeface="Times New Roman"/>
                        </a:rPr>
                        <a:t>This fact sheet</a:t>
                      </a:r>
                      <a:r>
                        <a:rPr lang="en-US" sz="850" baseline="0" dirty="0" smtClean="0">
                          <a:latin typeface="Palatino Linotype" panose="02040502050505030304" pitchFamily="18" charset="0"/>
                          <a:cs typeface="Times New Roman"/>
                        </a:rPr>
                        <a:t> was prepared for the 2017 VTrans Research Symposium &amp; STIC Annual Meeting held </a:t>
                      </a:r>
                      <a:r>
                        <a:rPr lang="en-US" sz="850" b="1" baseline="0" dirty="0" smtClean="0">
                          <a:latin typeface="Palatino Linotype" panose="02040502050505030304" pitchFamily="18" charset="0"/>
                          <a:cs typeface="Times New Roman"/>
                        </a:rPr>
                        <a:t>on September 28, 2017</a:t>
                      </a:r>
                      <a:r>
                        <a:rPr lang="en-US" sz="850" baseline="0" dirty="0" smtClean="0">
                          <a:latin typeface="Palatino Linotype" panose="02040502050505030304" pitchFamily="18" charset="0"/>
                          <a:cs typeface="Times New Roman"/>
                        </a:rPr>
                        <a:t> at National Life in Montpelier, VT.  8:00 am– 12:00 pm.</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a:lnSpc>
                          <a:spcPts val="1000"/>
                        </a:lnSpc>
                        <a:spcBef>
                          <a:spcPts val="290"/>
                        </a:spcBef>
                      </a:pPr>
                      <a:r>
                        <a:rPr lang="en-US" sz="850" baseline="0" dirty="0" smtClean="0">
                          <a:latin typeface="Palatino Linotype" panose="02040502050505030304" pitchFamily="18" charset="0"/>
                          <a:cs typeface="Times New Roman"/>
                        </a:rPr>
                        <a:t>Fact sheets can be found for additional projects featured at the 2017 Symposium at </a:t>
                      </a:r>
                      <a:r>
                        <a:rPr lang="en-US" sz="850" baseline="0" dirty="0" smtClean="0">
                          <a:latin typeface="Palatino Linotype" panose="02040502050505030304" pitchFamily="18" charset="0"/>
                          <a:cs typeface="Times New Roman"/>
                          <a:hlinkClick r:id="rId2"/>
                        </a:rPr>
                        <a:t>http://vtrans.vermont.gov/planning/research/2017symposium</a:t>
                      </a:r>
                      <a:r>
                        <a:rPr lang="en-US" sz="850" baseline="0" dirty="0" smtClean="0">
                          <a:latin typeface="Palatino Linotype" panose="02040502050505030304" pitchFamily="18" charset="0"/>
                          <a:cs typeface="Times New Roman"/>
                        </a:rPr>
                        <a:t> </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a:lnSpc>
                          <a:spcPts val="1000"/>
                        </a:lnSpc>
                        <a:spcBef>
                          <a:spcPts val="290"/>
                        </a:spcBef>
                      </a:pPr>
                      <a:r>
                        <a:rPr lang="en-US" sz="850" baseline="0" dirty="0" smtClean="0">
                          <a:latin typeface="Palatino Linotype" panose="02040502050505030304" pitchFamily="18" charset="0"/>
                          <a:cs typeface="Times New Roman"/>
                        </a:rPr>
                        <a:t>Additional information about the </a:t>
                      </a:r>
                      <a:r>
                        <a:rPr lang="en-US" sz="850" b="1" baseline="0" dirty="0" err="1" smtClean="0">
                          <a:latin typeface="Palatino Linotype" panose="02040502050505030304" pitchFamily="18" charset="0"/>
                          <a:cs typeface="Times New Roman"/>
                        </a:rPr>
                        <a:t>VTrans</a:t>
                      </a:r>
                      <a:r>
                        <a:rPr lang="en-US" sz="850" b="1" baseline="0" dirty="0" smtClean="0">
                          <a:latin typeface="Palatino Linotype" panose="02040502050505030304" pitchFamily="18" charset="0"/>
                          <a:cs typeface="Times New Roman"/>
                        </a:rPr>
                        <a:t> Research Program </a:t>
                      </a:r>
                      <a:r>
                        <a:rPr lang="en-US" sz="850" baseline="0" dirty="0" smtClean="0">
                          <a:latin typeface="Palatino Linotype" panose="02040502050505030304" pitchFamily="18" charset="0"/>
                          <a:cs typeface="Times New Roman"/>
                        </a:rPr>
                        <a:t>can be found at </a:t>
                      </a:r>
                      <a:r>
                        <a:rPr lang="en-US" sz="850" baseline="0" dirty="0" smtClean="0">
                          <a:latin typeface="Palatino Linotype" panose="02040502050505030304" pitchFamily="18" charset="0"/>
                          <a:cs typeface="Times New Roman"/>
                          <a:hlinkClick r:id="rId3"/>
                        </a:rPr>
                        <a:t>http://vtrans.vermont.gov/planning/research</a:t>
                      </a:r>
                      <a:r>
                        <a:rPr lang="en-US" sz="850" baseline="0" dirty="0" smtClean="0">
                          <a:latin typeface="Palatino Linotype" panose="02040502050505030304" pitchFamily="18" charset="0"/>
                          <a:cs typeface="Times New Roman"/>
                        </a:rPr>
                        <a:t> </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lvl="0" indent="0" defTabSz="914400" eaLnBrk="1" fontAlgn="auto" latinLnBrk="0" hangingPunct="1">
                        <a:lnSpc>
                          <a:spcPts val="1000"/>
                        </a:lnSpc>
                        <a:spcBef>
                          <a:spcPts val="290"/>
                        </a:spcBef>
                        <a:spcAft>
                          <a:spcPts val="0"/>
                        </a:spcAft>
                        <a:buClrTx/>
                        <a:buSzTx/>
                        <a:buFontTx/>
                        <a:buNone/>
                        <a:tabLst/>
                        <a:defRPr/>
                      </a:pPr>
                      <a:r>
                        <a:rPr lang="en-US" sz="850" baseline="0" dirty="0" smtClean="0">
                          <a:latin typeface="Palatino Linotype" panose="02040502050505030304" pitchFamily="18" charset="0"/>
                          <a:cs typeface="Times New Roman"/>
                        </a:rPr>
                        <a:t>Additional information about the </a:t>
                      </a:r>
                      <a:r>
                        <a:rPr lang="en-US" sz="850" b="1" baseline="0" dirty="0" smtClean="0">
                          <a:latin typeface="Palatino Linotype" panose="02040502050505030304" pitchFamily="18" charset="0"/>
                          <a:cs typeface="Times New Roman"/>
                        </a:rPr>
                        <a:t>VTrans STIC Program </a:t>
                      </a:r>
                      <a:r>
                        <a:rPr lang="en-US" sz="850" baseline="0" dirty="0" smtClean="0">
                          <a:latin typeface="Palatino Linotype" panose="02040502050505030304" pitchFamily="18" charset="0"/>
                          <a:cs typeface="Times New Roman"/>
                        </a:rPr>
                        <a:t>can be found at </a:t>
                      </a:r>
                      <a:r>
                        <a:rPr lang="en-US" sz="850" baseline="0" dirty="0" smtClean="0">
                          <a:latin typeface="Palatino Linotype" panose="02040502050505030304" pitchFamily="18" charset="0"/>
                          <a:cs typeface="Times New Roman"/>
                          <a:hlinkClick r:id="rId4"/>
                        </a:rPr>
                        <a:t>http://vtrans.vermont.gov/boards-councils/stic</a:t>
                      </a:r>
                      <a:r>
                        <a:rPr lang="en-US" sz="850" baseline="0" dirty="0" smtClean="0">
                          <a:latin typeface="Palatino Linotype" panose="02040502050505030304" pitchFamily="18" charset="0"/>
                          <a:cs typeface="Times New Roman"/>
                        </a:rPr>
                        <a:t>  </a:t>
                      </a:r>
                      <a:endParaRPr lang="en-US" sz="850" dirty="0" smtClean="0">
                        <a:latin typeface="Palatino Linotype" panose="02040502050505030304" pitchFamily="18" charset="0"/>
                        <a:cs typeface="Times New Roman"/>
                      </a:endParaRPr>
                    </a:p>
                  </a:txBody>
                  <a:tcPr marL="0" marR="0" marT="0" marB="0">
                    <a:lnL w="12699">
                      <a:solidFill>
                        <a:srgbClr val="395F3A"/>
                      </a:solidFill>
                      <a:prstDash val="solid"/>
                    </a:lnL>
                    <a:lnR w="12699">
                      <a:solidFill>
                        <a:srgbClr val="395F3A"/>
                      </a:solidFill>
                      <a:prstDash val="solid"/>
                    </a:lnR>
                    <a:lnB w="12699">
                      <a:solidFill>
                        <a:srgbClr val="395F3A"/>
                      </a:solidFill>
                      <a:prstDash val="solid"/>
                    </a:lnB>
                    <a:solidFill>
                      <a:schemeClr val="tx2">
                        <a:lumMod val="40000"/>
                        <a:lumOff val="60000"/>
                        <a:alpha val="25000"/>
                      </a:schemeClr>
                    </a:solidFill>
                  </a:tcPr>
                </a:tc>
                <a:tc>
                  <a:txBody>
                    <a:bodyPr/>
                    <a:lstStyle/>
                    <a:p>
                      <a:pPr marL="70485" algn="just">
                        <a:lnSpc>
                          <a:spcPct val="100000"/>
                        </a:lnSpc>
                        <a:spcBef>
                          <a:spcPts val="65"/>
                        </a:spcBef>
                      </a:pPr>
                      <a:endParaRPr lang="en-US" sz="900" b="1" spc="20" dirty="0" smtClean="0">
                        <a:solidFill>
                          <a:srgbClr val="231F20"/>
                        </a:solidFill>
                        <a:latin typeface="Palatino Linotype" panose="02040502050505030304" pitchFamily="18" charset="0"/>
                        <a:cs typeface="Calibri"/>
                      </a:endParaRPr>
                    </a:p>
                    <a:p>
                      <a:pPr marL="70485" algn="just">
                        <a:lnSpc>
                          <a:spcPct val="100000"/>
                        </a:lnSpc>
                        <a:spcBef>
                          <a:spcPts val="65"/>
                        </a:spcBef>
                      </a:pPr>
                      <a:r>
                        <a:rPr lang="en-US" sz="900" b="1" spc="20" dirty="0" smtClean="0">
                          <a:solidFill>
                            <a:srgbClr val="231F20"/>
                          </a:solidFill>
                          <a:latin typeface="Palatino Linotype" panose="02040502050505030304" pitchFamily="18" charset="0"/>
                          <a:cs typeface="Calibri"/>
                        </a:rPr>
                        <a:t>What is C19?</a:t>
                      </a:r>
                    </a:p>
                    <a:p>
                      <a:pPr marL="70485" algn="just">
                        <a:lnSpc>
                          <a:spcPct val="100000"/>
                        </a:lnSpc>
                        <a:spcBef>
                          <a:spcPts val="65"/>
                        </a:spcBef>
                      </a:pPr>
                      <a:r>
                        <a:rPr lang="en-US" sz="900" b="0" spc="20" dirty="0" smtClean="0">
                          <a:solidFill>
                            <a:srgbClr val="231F20"/>
                          </a:solidFill>
                          <a:latin typeface="Palatino Linotype" panose="02040502050505030304" pitchFamily="18" charset="0"/>
                          <a:cs typeface="Calibri"/>
                        </a:rPr>
                        <a:t> </a:t>
                      </a:r>
                    </a:p>
                    <a:p>
                      <a:pPr marL="70485" algn="just">
                        <a:lnSpc>
                          <a:spcPct val="100000"/>
                        </a:lnSpc>
                        <a:spcBef>
                          <a:spcPts val="65"/>
                        </a:spcBef>
                      </a:pPr>
                      <a:r>
                        <a:rPr lang="en-US" sz="900" b="0" spc="20" dirty="0" smtClean="0">
                          <a:solidFill>
                            <a:srgbClr val="231F20"/>
                          </a:solidFill>
                          <a:latin typeface="Palatino Linotype" panose="02040502050505030304" pitchFamily="18" charset="0"/>
                          <a:cs typeface="Calibri"/>
                        </a:rPr>
                        <a:t>In 2012, the second Strategic Highway Research Program (SHRP2) published a report entitled, “Expedited Planning and Environmental Review of Highway Projects” (S2-C19-RR-1).  This report describes 16 common constraints on expediting project delivery and 24 useful strategies for achieving expedited delivery.  These strategies can be grouped into six expediting themes:  (1) improve public involvement and support, (2) improve resource agency involvement and collaboration, (3) demonstrate real commitment to the project, (4) improve internal</a:t>
                      </a:r>
                      <a:r>
                        <a:rPr lang="en-US" sz="900" b="0" spc="20" baseline="0" dirty="0" smtClean="0">
                          <a:solidFill>
                            <a:srgbClr val="231F20"/>
                          </a:solidFill>
                          <a:latin typeface="Palatino Linotype" panose="02040502050505030304" pitchFamily="18" charset="0"/>
                          <a:cs typeface="Calibri"/>
                        </a:rPr>
                        <a:t> </a:t>
                      </a:r>
                      <a:r>
                        <a:rPr lang="en-US" sz="900" b="0" spc="20" dirty="0" smtClean="0">
                          <a:solidFill>
                            <a:srgbClr val="231F20"/>
                          </a:solidFill>
                          <a:latin typeface="Palatino Linotype" panose="02040502050505030304" pitchFamily="18" charset="0"/>
                          <a:cs typeface="Calibri"/>
                        </a:rPr>
                        <a:t>communication and coordination, (5) streamline decision making, and (6) integrate across all phases of project delivery. </a:t>
                      </a:r>
                    </a:p>
                    <a:p>
                      <a:pPr marL="70485" algn="just">
                        <a:lnSpc>
                          <a:spcPct val="100000"/>
                        </a:lnSpc>
                        <a:spcBef>
                          <a:spcPts val="65"/>
                        </a:spcBef>
                      </a:pPr>
                      <a:r>
                        <a:rPr lang="en-US" sz="900" b="0" spc="20" dirty="0" smtClean="0">
                          <a:solidFill>
                            <a:srgbClr val="231F20"/>
                          </a:solidFill>
                          <a:latin typeface="Palatino Linotype" panose="02040502050505030304" pitchFamily="18" charset="0"/>
                          <a:cs typeface="Calibri"/>
                        </a:rPr>
                        <a:t> </a:t>
                      </a:r>
                    </a:p>
                    <a:p>
                      <a:pPr marL="70485" algn="just">
                        <a:lnSpc>
                          <a:spcPct val="100000"/>
                        </a:lnSpc>
                        <a:spcBef>
                          <a:spcPts val="65"/>
                        </a:spcBef>
                      </a:pPr>
                      <a:r>
                        <a:rPr lang="en-US" sz="900" b="0" spc="20" dirty="0" smtClean="0">
                          <a:solidFill>
                            <a:srgbClr val="231F20"/>
                          </a:solidFill>
                          <a:latin typeface="Palatino Linotype" panose="02040502050505030304" pitchFamily="18" charset="0"/>
                          <a:cs typeface="Calibri"/>
                        </a:rPr>
                        <a:t>In October 2013, VTrans was selected as a recipient of funding through the SHRP2             Implementation Assistance Program to deploy Expediting Project Delivery (SHRP2 product C19).  In accordance with the “Statement of Work”, the funds </a:t>
                      </a:r>
                      <a:r>
                        <a:rPr lang="en-US" sz="900" b="0" spc="20" dirty="0" smtClean="0">
                          <a:solidFill>
                            <a:srgbClr val="231F20"/>
                          </a:solidFill>
                          <a:latin typeface="Palatino Linotype" panose="02040502050505030304" pitchFamily="18" charset="0"/>
                          <a:cs typeface="Calibri"/>
                        </a:rPr>
                        <a:t>were </a:t>
                      </a:r>
                      <a:r>
                        <a:rPr lang="en-US" sz="900" b="0" spc="20" dirty="0" smtClean="0">
                          <a:solidFill>
                            <a:srgbClr val="231F20"/>
                          </a:solidFill>
                          <a:latin typeface="Palatino Linotype" panose="02040502050505030304" pitchFamily="18" charset="0"/>
                          <a:cs typeface="Calibri"/>
                        </a:rPr>
                        <a:t>used to develop an action plan that identifies, describes, and evaluates the leading constraints to expediting project     delivery (EPD) in the Accelerated Bridge Program (ABP) as well as strategies to overcome these barriers with a special emphasis on five of the strategies referenced in S2-C19-RR-1:</a:t>
                      </a:r>
                    </a:p>
                    <a:p>
                      <a:pPr marL="70485" algn="just">
                        <a:lnSpc>
                          <a:spcPct val="100000"/>
                        </a:lnSpc>
                        <a:spcBef>
                          <a:spcPts val="65"/>
                        </a:spcBef>
                      </a:pPr>
                      <a:r>
                        <a:rPr lang="en-US" sz="900" b="0" spc="20" dirty="0" smtClean="0">
                          <a:solidFill>
                            <a:srgbClr val="231F20"/>
                          </a:solidFill>
                          <a:latin typeface="Palatino Linotype" panose="02040502050505030304" pitchFamily="18" charset="0"/>
                          <a:cs typeface="Calibri"/>
                        </a:rPr>
                        <a:t> </a:t>
                      </a:r>
                    </a:p>
                    <a:p>
                      <a:pPr marL="70485" algn="just">
                        <a:lnSpc>
                          <a:spcPct val="100000"/>
                        </a:lnSpc>
                        <a:spcBef>
                          <a:spcPts val="65"/>
                        </a:spcBef>
                      </a:pPr>
                      <a:r>
                        <a:rPr lang="en-US" sz="900" b="0" spc="20" dirty="0" smtClean="0">
                          <a:solidFill>
                            <a:srgbClr val="231F20"/>
                          </a:solidFill>
                          <a:latin typeface="Palatino Linotype" panose="02040502050505030304" pitchFamily="18" charset="0"/>
                          <a:cs typeface="Calibri"/>
                        </a:rPr>
                        <a:t>• Strategy 3:	Context-Sensitive Design and Solutions;</a:t>
                      </a:r>
                    </a:p>
                    <a:p>
                      <a:pPr marL="70485" algn="just">
                        <a:lnSpc>
                          <a:spcPct val="100000"/>
                        </a:lnSpc>
                        <a:spcBef>
                          <a:spcPts val="65"/>
                        </a:spcBef>
                      </a:pPr>
                      <a:r>
                        <a:rPr lang="en-US" sz="900" b="0" spc="20" dirty="0" smtClean="0">
                          <a:solidFill>
                            <a:srgbClr val="231F20"/>
                          </a:solidFill>
                          <a:latin typeface="Palatino Linotype" panose="02040502050505030304" pitchFamily="18" charset="0"/>
                          <a:cs typeface="Calibri"/>
                        </a:rPr>
                        <a:t>• Strategy 8:	Expedited Internal Review and Decision-Making;  </a:t>
                      </a:r>
                    </a:p>
                    <a:p>
                      <a:pPr marL="70485" algn="just">
                        <a:lnSpc>
                          <a:spcPct val="100000"/>
                        </a:lnSpc>
                        <a:spcBef>
                          <a:spcPts val="65"/>
                        </a:spcBef>
                      </a:pPr>
                      <a:r>
                        <a:rPr lang="en-US" sz="900" b="0" spc="20" dirty="0" smtClean="0">
                          <a:solidFill>
                            <a:srgbClr val="231F20"/>
                          </a:solidFill>
                          <a:latin typeface="Palatino Linotype" panose="02040502050505030304" pitchFamily="18" charset="0"/>
                          <a:cs typeface="Calibri"/>
                        </a:rPr>
                        <a:t>• Strategy 10: 	Highly Responsive Public Engagement;</a:t>
                      </a:r>
                    </a:p>
                    <a:p>
                      <a:pPr marL="70485" algn="just">
                        <a:lnSpc>
                          <a:spcPct val="100000"/>
                        </a:lnSpc>
                        <a:spcBef>
                          <a:spcPts val="65"/>
                        </a:spcBef>
                      </a:pPr>
                      <a:r>
                        <a:rPr lang="en-US" sz="900" b="0" spc="20" dirty="0" smtClean="0">
                          <a:solidFill>
                            <a:srgbClr val="231F20"/>
                          </a:solidFill>
                          <a:latin typeface="Palatino Linotype" panose="02040502050505030304" pitchFamily="18" charset="0"/>
                          <a:cs typeface="Calibri"/>
                        </a:rPr>
                        <a:t>• Strategy 21:	Strategic Oversight and Readiness Assessment; and  </a:t>
                      </a:r>
                    </a:p>
                    <a:p>
                      <a:pPr marL="70485" algn="just">
                        <a:lnSpc>
                          <a:spcPct val="100000"/>
                        </a:lnSpc>
                        <a:spcBef>
                          <a:spcPts val="65"/>
                        </a:spcBef>
                      </a:pPr>
                      <a:r>
                        <a:rPr lang="en-US" sz="900" b="0" spc="20" dirty="0" smtClean="0">
                          <a:solidFill>
                            <a:srgbClr val="231F20"/>
                          </a:solidFill>
                          <a:latin typeface="Palatino Linotype" panose="02040502050505030304" pitchFamily="18" charset="0"/>
                          <a:cs typeface="Calibri"/>
                        </a:rPr>
                        <a:t>• Strategy 22:	Team Co-Location.</a:t>
                      </a:r>
                    </a:p>
                    <a:p>
                      <a:pPr marL="70485" algn="just">
                        <a:lnSpc>
                          <a:spcPct val="100000"/>
                        </a:lnSpc>
                        <a:spcBef>
                          <a:spcPts val="65"/>
                        </a:spcBef>
                      </a:pPr>
                      <a:r>
                        <a:rPr lang="en-US" sz="900" b="0" spc="20" dirty="0" smtClean="0">
                          <a:solidFill>
                            <a:srgbClr val="231F20"/>
                          </a:solidFill>
                          <a:latin typeface="Palatino Linotype" panose="02040502050505030304" pitchFamily="18" charset="0"/>
                          <a:cs typeface="Calibri"/>
                        </a:rPr>
                        <a:t> </a:t>
                      </a:r>
                    </a:p>
                    <a:p>
                      <a:pPr marL="70485" algn="just">
                        <a:lnSpc>
                          <a:spcPct val="100000"/>
                        </a:lnSpc>
                        <a:spcBef>
                          <a:spcPts val="65"/>
                        </a:spcBef>
                      </a:pPr>
                      <a:r>
                        <a:rPr lang="en-US" sz="900" b="1" spc="20" dirty="0" smtClean="0">
                          <a:solidFill>
                            <a:srgbClr val="231F20"/>
                          </a:solidFill>
                          <a:latin typeface="Palatino Linotype" panose="02040502050505030304" pitchFamily="18" charset="0"/>
                          <a:cs typeface="Calibri"/>
                        </a:rPr>
                        <a:t>SHRP2 C19 </a:t>
                      </a:r>
                      <a:r>
                        <a:rPr lang="en-US" sz="900" b="1" spc="20" dirty="0" smtClean="0">
                          <a:solidFill>
                            <a:srgbClr val="231F20"/>
                          </a:solidFill>
                          <a:latin typeface="Palatino Linotype" panose="02040502050505030304" pitchFamily="18" charset="0"/>
                          <a:cs typeface="Calibri"/>
                        </a:rPr>
                        <a:t>Timeline</a:t>
                      </a:r>
                      <a:endParaRPr lang="en-US" sz="600" b="1" spc="20" dirty="0" smtClean="0">
                        <a:solidFill>
                          <a:srgbClr val="231F20"/>
                        </a:solidFill>
                        <a:latin typeface="Palatino Linotype" panose="02040502050505030304" pitchFamily="18" charset="0"/>
                        <a:cs typeface="Calibri"/>
                      </a:endParaRPr>
                    </a:p>
                    <a:p>
                      <a:pPr marL="70485" algn="just">
                        <a:lnSpc>
                          <a:spcPct val="100000"/>
                        </a:lnSpc>
                        <a:spcBef>
                          <a:spcPts val="65"/>
                        </a:spcBef>
                      </a:pPr>
                      <a:endParaRPr lang="en-US" sz="900" b="1" spc="20" dirty="0" smtClean="0">
                        <a:solidFill>
                          <a:srgbClr val="231F20"/>
                        </a:solidFill>
                        <a:latin typeface="Palatino Linotype" panose="02040502050505030304" pitchFamily="18" charset="0"/>
                        <a:cs typeface="Calibri"/>
                      </a:endParaRPr>
                    </a:p>
                    <a:p>
                      <a:pPr marL="70485" algn="just">
                        <a:lnSpc>
                          <a:spcPct val="100000"/>
                        </a:lnSpc>
                        <a:spcBef>
                          <a:spcPts val="65"/>
                        </a:spcBef>
                      </a:pPr>
                      <a:endParaRPr lang="en-US" sz="900" b="1" spc="20" dirty="0" smtClean="0">
                        <a:solidFill>
                          <a:srgbClr val="231F20"/>
                        </a:solidFill>
                        <a:latin typeface="Palatino Linotype" panose="02040502050505030304" pitchFamily="18" charset="0"/>
                        <a:cs typeface="Calibri"/>
                      </a:endParaRPr>
                    </a:p>
                    <a:p>
                      <a:pPr marL="70485" algn="just">
                        <a:lnSpc>
                          <a:spcPct val="100000"/>
                        </a:lnSpc>
                        <a:spcBef>
                          <a:spcPts val="65"/>
                        </a:spcBef>
                      </a:pPr>
                      <a:endParaRPr lang="en-US" sz="900" b="1" spc="20" dirty="0" smtClean="0">
                        <a:solidFill>
                          <a:srgbClr val="231F20"/>
                        </a:solidFill>
                        <a:latin typeface="Palatino Linotype" panose="02040502050505030304" pitchFamily="18" charset="0"/>
                        <a:cs typeface="Calibri"/>
                      </a:endParaRPr>
                    </a:p>
                    <a:p>
                      <a:pPr marL="70485" algn="just">
                        <a:lnSpc>
                          <a:spcPct val="100000"/>
                        </a:lnSpc>
                        <a:spcBef>
                          <a:spcPts val="65"/>
                        </a:spcBef>
                      </a:pPr>
                      <a:endParaRPr lang="en-US" sz="900" b="1" spc="20" dirty="0" smtClean="0">
                        <a:solidFill>
                          <a:srgbClr val="231F20"/>
                        </a:solidFill>
                        <a:latin typeface="Palatino Linotype" panose="02040502050505030304" pitchFamily="18" charset="0"/>
                        <a:cs typeface="Calibri"/>
                      </a:endParaRPr>
                    </a:p>
                    <a:p>
                      <a:pPr marL="70485" algn="just">
                        <a:lnSpc>
                          <a:spcPct val="100000"/>
                        </a:lnSpc>
                        <a:spcBef>
                          <a:spcPts val="65"/>
                        </a:spcBef>
                      </a:pPr>
                      <a:endParaRPr lang="en-US" sz="900" b="1" spc="20" dirty="0" smtClean="0">
                        <a:solidFill>
                          <a:srgbClr val="231F20"/>
                        </a:solidFill>
                        <a:latin typeface="Palatino Linotype" panose="02040502050505030304" pitchFamily="18" charset="0"/>
                        <a:cs typeface="Calibri"/>
                      </a:endParaRPr>
                    </a:p>
                    <a:p>
                      <a:pPr marL="70485" algn="just">
                        <a:lnSpc>
                          <a:spcPct val="100000"/>
                        </a:lnSpc>
                        <a:spcBef>
                          <a:spcPts val="65"/>
                        </a:spcBef>
                      </a:pPr>
                      <a:endParaRPr lang="en-US" sz="900" b="1" spc="20" dirty="0" smtClean="0">
                        <a:solidFill>
                          <a:srgbClr val="231F20"/>
                        </a:solidFill>
                        <a:latin typeface="Palatino Linotype" panose="02040502050505030304" pitchFamily="18" charset="0"/>
                        <a:cs typeface="Calibri"/>
                      </a:endParaRPr>
                    </a:p>
                    <a:p>
                      <a:pPr marL="70485" algn="just">
                        <a:lnSpc>
                          <a:spcPct val="100000"/>
                        </a:lnSpc>
                        <a:spcBef>
                          <a:spcPts val="65"/>
                        </a:spcBef>
                      </a:pPr>
                      <a:endParaRPr lang="en-US" sz="900" b="1" spc="20" dirty="0" smtClean="0">
                        <a:solidFill>
                          <a:srgbClr val="231F20"/>
                        </a:solidFill>
                        <a:latin typeface="Palatino Linotype" panose="02040502050505030304" pitchFamily="18" charset="0"/>
                        <a:cs typeface="Calibri"/>
                      </a:endParaRPr>
                    </a:p>
                    <a:p>
                      <a:pPr marL="70485" algn="just">
                        <a:lnSpc>
                          <a:spcPct val="100000"/>
                        </a:lnSpc>
                        <a:spcBef>
                          <a:spcPts val="65"/>
                        </a:spcBef>
                      </a:pPr>
                      <a:r>
                        <a:rPr lang="en-US" sz="900" b="0" spc="20" dirty="0" smtClean="0">
                          <a:solidFill>
                            <a:srgbClr val="231F20"/>
                          </a:solidFill>
                          <a:latin typeface="Palatino Linotype" panose="02040502050505030304" pitchFamily="18" charset="0"/>
                          <a:cs typeface="Calibri"/>
                        </a:rPr>
                        <a:t> </a:t>
                      </a:r>
                      <a:endParaRPr lang="en-US" sz="900" b="0" spc="20" dirty="0" smtClean="0">
                        <a:solidFill>
                          <a:srgbClr val="231F20"/>
                        </a:solidFill>
                        <a:latin typeface="Palatino Linotype" panose="02040502050505030304" pitchFamily="18" charset="0"/>
                        <a:cs typeface="Calibri"/>
                      </a:endParaRPr>
                    </a:p>
                    <a:p>
                      <a:pPr marL="70485" algn="just">
                        <a:lnSpc>
                          <a:spcPct val="100000"/>
                        </a:lnSpc>
                        <a:spcBef>
                          <a:spcPts val="65"/>
                        </a:spcBef>
                      </a:pPr>
                      <a:r>
                        <a:rPr lang="en-US" sz="900" b="1" spc="20" dirty="0" smtClean="0">
                          <a:solidFill>
                            <a:srgbClr val="231F20"/>
                          </a:solidFill>
                          <a:latin typeface="Palatino Linotype" panose="02040502050505030304" pitchFamily="18" charset="0"/>
                          <a:cs typeface="Calibri"/>
                        </a:rPr>
                        <a:t>Desired Outcomes of C19:</a:t>
                      </a:r>
                    </a:p>
                    <a:p>
                      <a:pPr marL="70485" algn="just">
                        <a:lnSpc>
                          <a:spcPct val="100000"/>
                        </a:lnSpc>
                        <a:spcBef>
                          <a:spcPts val="65"/>
                        </a:spcBef>
                      </a:pPr>
                      <a:r>
                        <a:rPr lang="en-US" sz="900" spc="20" dirty="0" smtClean="0">
                          <a:solidFill>
                            <a:srgbClr val="231F20"/>
                          </a:solidFill>
                          <a:latin typeface="Palatino Linotype" panose="02040502050505030304" pitchFamily="18" charset="0"/>
                          <a:cs typeface="Calibri"/>
                        </a:rPr>
                        <a:t> </a:t>
                      </a:r>
                    </a:p>
                    <a:p>
                      <a:pPr marL="70485" algn="just">
                        <a:lnSpc>
                          <a:spcPct val="100000"/>
                        </a:lnSpc>
                        <a:spcBef>
                          <a:spcPts val="65"/>
                        </a:spcBef>
                      </a:pPr>
                      <a:r>
                        <a:rPr lang="en-US" sz="900" spc="20" dirty="0" smtClean="0">
                          <a:solidFill>
                            <a:srgbClr val="231F20"/>
                          </a:solidFill>
                          <a:latin typeface="Palatino Linotype" panose="02040502050505030304" pitchFamily="18" charset="0"/>
                          <a:cs typeface="Calibri"/>
                        </a:rPr>
                        <a:t>• Evaluate risks to timely project development and construction</a:t>
                      </a:r>
                    </a:p>
                    <a:p>
                      <a:pPr marL="70485" algn="just">
                        <a:lnSpc>
                          <a:spcPct val="100000"/>
                        </a:lnSpc>
                        <a:spcBef>
                          <a:spcPts val="65"/>
                        </a:spcBef>
                      </a:pPr>
                      <a:r>
                        <a:rPr lang="en-US" sz="900" spc="20" dirty="0" smtClean="0">
                          <a:solidFill>
                            <a:srgbClr val="231F20"/>
                          </a:solidFill>
                          <a:latin typeface="Palatino Linotype" panose="02040502050505030304" pitchFamily="18" charset="0"/>
                          <a:cs typeface="Calibri"/>
                        </a:rPr>
                        <a:t>• Identity opportunities to streamline the project development process</a:t>
                      </a:r>
                    </a:p>
                    <a:p>
                      <a:pPr marL="70485" algn="just">
                        <a:lnSpc>
                          <a:spcPct val="100000"/>
                        </a:lnSpc>
                        <a:spcBef>
                          <a:spcPts val="65"/>
                        </a:spcBef>
                      </a:pPr>
                      <a:r>
                        <a:rPr lang="en-US" sz="900" spc="20" dirty="0" smtClean="0">
                          <a:solidFill>
                            <a:srgbClr val="231F20"/>
                          </a:solidFill>
                          <a:latin typeface="Palatino Linotype" panose="02040502050505030304" pitchFamily="18" charset="0"/>
                          <a:cs typeface="Calibri"/>
                        </a:rPr>
                        <a:t>• Compare resource demands between the ABP and Conventional Project Delivery</a:t>
                      </a:r>
                    </a:p>
                    <a:p>
                      <a:pPr marL="70485" algn="just">
                        <a:lnSpc>
                          <a:spcPct val="100000"/>
                        </a:lnSpc>
                        <a:spcBef>
                          <a:spcPts val="65"/>
                        </a:spcBef>
                      </a:pPr>
                      <a:r>
                        <a:rPr lang="en-US" sz="900" spc="20" dirty="0" smtClean="0">
                          <a:solidFill>
                            <a:srgbClr val="231F20"/>
                          </a:solidFill>
                          <a:latin typeface="Palatino Linotype" panose="02040502050505030304" pitchFamily="18" charset="0"/>
                          <a:cs typeface="Calibri"/>
                        </a:rPr>
                        <a:t>• Analyze the VTrans organizational structure for opportunities for increase efficiencies</a:t>
                      </a:r>
                    </a:p>
                    <a:p>
                      <a:pPr marL="70485" algn="just">
                        <a:lnSpc>
                          <a:spcPct val="100000"/>
                        </a:lnSpc>
                        <a:spcBef>
                          <a:spcPts val="65"/>
                        </a:spcBef>
                      </a:pPr>
                      <a:r>
                        <a:rPr lang="en-US" sz="900" spc="20" dirty="0" smtClean="0">
                          <a:solidFill>
                            <a:srgbClr val="231F20"/>
                          </a:solidFill>
                          <a:latin typeface="Palatino Linotype" panose="02040502050505030304" pitchFamily="18" charset="0"/>
                          <a:cs typeface="Calibri"/>
                        </a:rPr>
                        <a:t>• Identify potential process improvements</a:t>
                      </a:r>
                    </a:p>
                    <a:p>
                      <a:pPr marL="70485" algn="just">
                        <a:lnSpc>
                          <a:spcPct val="100000"/>
                        </a:lnSpc>
                        <a:spcBef>
                          <a:spcPts val="65"/>
                        </a:spcBef>
                      </a:pPr>
                      <a:r>
                        <a:rPr lang="en-US" sz="900" spc="20" dirty="0" smtClean="0">
                          <a:solidFill>
                            <a:srgbClr val="231F20"/>
                          </a:solidFill>
                          <a:latin typeface="Palatino Linotype" panose="02040502050505030304" pitchFamily="18" charset="0"/>
                          <a:cs typeface="Calibri"/>
                        </a:rPr>
                        <a:t>• Build relationships with internal and external partners</a:t>
                      </a:r>
                    </a:p>
                    <a:p>
                      <a:pPr marL="70485" algn="just">
                        <a:lnSpc>
                          <a:spcPct val="100000"/>
                        </a:lnSpc>
                        <a:spcBef>
                          <a:spcPts val="65"/>
                        </a:spcBef>
                      </a:pPr>
                      <a:endParaRPr lang="en-US" sz="900" b="0" spc="20" dirty="0" smtClean="0">
                        <a:solidFill>
                          <a:srgbClr val="231F20"/>
                        </a:solidFill>
                        <a:latin typeface="Palatino Linotype" panose="02040502050505030304" pitchFamily="18" charset="0"/>
                        <a:cs typeface="Calibri"/>
                      </a:endParaRPr>
                    </a:p>
                  </a:txBody>
                  <a:tcPr marL="0" marR="0" marT="0" marB="0">
                    <a:lnL w="12699">
                      <a:solidFill>
                        <a:srgbClr val="395F3A"/>
                      </a:solidFill>
                      <a:prstDash val="solid"/>
                    </a:lnL>
                  </a:tcPr>
                </a:tc>
                <a:extLst>
                  <a:ext uri="{0D108BD9-81ED-4DB2-BD59-A6C34878D82A}">
                    <a16:rowId xmlns:a16="http://schemas.microsoft.com/office/drawing/2014/main" val="10003"/>
                  </a:ext>
                </a:extLst>
              </a:tr>
            </a:tbl>
          </a:graphicData>
        </a:graphic>
      </p:graphicFrame>
      <p:pic>
        <p:nvPicPr>
          <p:cNvPr id="30" name="Picture 29"/>
          <p:cNvPicPr>
            <a:picLocks noChangeAspect="1"/>
          </p:cNvPicPr>
          <p:nvPr/>
        </p:nvPicPr>
        <p:blipFill>
          <a:blip r:embed="rId5"/>
          <a:stretch>
            <a:fillRect/>
          </a:stretch>
        </p:blipFill>
        <p:spPr>
          <a:xfrm>
            <a:off x="433293" y="367249"/>
            <a:ext cx="1759779" cy="435589"/>
          </a:xfrm>
          <a:prstGeom prst="rect">
            <a:avLst/>
          </a:prstGeom>
        </p:spPr>
      </p:pic>
      <p:sp>
        <p:nvSpPr>
          <p:cNvPr id="32" name="TextBox 31"/>
          <p:cNvSpPr txBox="1"/>
          <p:nvPr/>
        </p:nvSpPr>
        <p:spPr>
          <a:xfrm>
            <a:off x="496582" y="978941"/>
            <a:ext cx="1696490" cy="646331"/>
          </a:xfrm>
          <a:prstGeom prst="rect">
            <a:avLst/>
          </a:prstGeom>
          <a:solidFill>
            <a:schemeClr val="tx2">
              <a:lumMod val="20000"/>
              <a:lumOff val="80000"/>
              <a:alpha val="25000"/>
            </a:schemeClr>
          </a:solidFill>
        </p:spPr>
        <p:txBody>
          <a:bodyPr wrap="none" rtlCol="0">
            <a:spAutoFit/>
          </a:bodyPr>
          <a:lstStyle/>
          <a:p>
            <a:pPr algn="ctr"/>
            <a:r>
              <a:rPr lang="en-US" b="1" dirty="0" smtClean="0">
                <a:latin typeface="Franklin Gothic Medium" panose="020B0603020102020204" pitchFamily="34" charset="0"/>
              </a:rPr>
              <a:t>2017 Research</a:t>
            </a:r>
          </a:p>
          <a:p>
            <a:pPr algn="ctr"/>
            <a:r>
              <a:rPr lang="en-US" b="1" dirty="0" smtClean="0">
                <a:latin typeface="Franklin Gothic Medium" panose="020B0603020102020204" pitchFamily="34" charset="0"/>
              </a:rPr>
              <a:t>Symposium</a:t>
            </a:r>
            <a:endParaRPr lang="en-US" b="1" dirty="0">
              <a:latin typeface="Franklin Gothic Medium" panose="020B0603020102020204" pitchFamily="34" charset="0"/>
            </a:endParaRPr>
          </a:p>
        </p:txBody>
      </p:sp>
      <p:pic>
        <p:nvPicPr>
          <p:cNvPr id="7" name="Picture 6"/>
          <p:cNvPicPr>
            <a:picLocks noChangeAspect="1"/>
          </p:cNvPicPr>
          <p:nvPr/>
        </p:nvPicPr>
        <p:blipFill>
          <a:blip r:embed="rId6"/>
          <a:stretch>
            <a:fillRect/>
          </a:stretch>
        </p:blipFill>
        <p:spPr>
          <a:xfrm>
            <a:off x="2322163" y="6002096"/>
            <a:ext cx="5138194" cy="98406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object 29"/>
          <p:cNvGraphicFramePr>
            <a:graphicFrameLocks noGrp="1"/>
          </p:cNvGraphicFramePr>
          <p:nvPr>
            <p:extLst>
              <p:ext uri="{D42A27DB-BD31-4B8C-83A1-F6EECF244321}">
                <p14:modId xmlns:p14="http://schemas.microsoft.com/office/powerpoint/2010/main" val="4189199583"/>
              </p:ext>
            </p:extLst>
          </p:nvPr>
        </p:nvGraphicFramePr>
        <p:xfrm>
          <a:off x="393538" y="215534"/>
          <a:ext cx="6872287" cy="9541115"/>
        </p:xfrm>
        <a:graphic>
          <a:graphicData uri="http://schemas.openxmlformats.org/drawingml/2006/table">
            <a:tbl>
              <a:tblPr firstRow="1" bandRow="1">
                <a:tableStyleId>{2D5ABB26-0587-4C30-8999-92F81FD0307C}</a:tableStyleId>
              </a:tblPr>
              <a:tblGrid>
                <a:gridCol w="1872584">
                  <a:extLst>
                    <a:ext uri="{9D8B030D-6E8A-4147-A177-3AD203B41FA5}">
                      <a16:colId xmlns:a16="http://schemas.microsoft.com/office/drawing/2014/main" val="20000"/>
                    </a:ext>
                  </a:extLst>
                </a:gridCol>
                <a:gridCol w="4999703">
                  <a:extLst>
                    <a:ext uri="{9D8B030D-6E8A-4147-A177-3AD203B41FA5}">
                      <a16:colId xmlns:a16="http://schemas.microsoft.com/office/drawing/2014/main" val="20001"/>
                    </a:ext>
                  </a:extLst>
                </a:gridCol>
              </a:tblGrid>
              <a:tr h="495300">
                <a:tc rowSpan="2">
                  <a:txBody>
                    <a:bodyPr/>
                    <a:lstStyle/>
                    <a:p>
                      <a:pPr marL="201930" algn="ctr">
                        <a:lnSpc>
                          <a:spcPct val="100000"/>
                        </a:lnSpc>
                        <a:spcBef>
                          <a:spcPts val="844"/>
                        </a:spcBef>
                      </a:pPr>
                      <a:endParaRPr sz="1350" dirty="0">
                        <a:latin typeface="Times New Roman"/>
                        <a:cs typeface="Times New Roman"/>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chemeClr val="tx2">
                        <a:lumMod val="40000"/>
                        <a:lumOff val="60000"/>
                        <a:alpha val="25000"/>
                      </a:schemeClr>
                    </a:solidFill>
                  </a:tcPr>
                </a:tc>
                <a:tc>
                  <a:txBody>
                    <a:bodyPr/>
                    <a:lstStyle/>
                    <a:p>
                      <a:pPr marL="302895">
                        <a:lnSpc>
                          <a:spcPct val="100000"/>
                        </a:lnSpc>
                        <a:spcBef>
                          <a:spcPts val="75"/>
                        </a:spcBef>
                      </a:pPr>
                      <a:r>
                        <a:rPr sz="3000" b="1" spc="114" dirty="0">
                          <a:solidFill>
                            <a:srgbClr val="FFFFFF"/>
                          </a:solidFill>
                          <a:effectLst>
                            <a:outerShdw blurRad="50800" dist="38100" algn="l" rotWithShape="0">
                              <a:prstClr val="black">
                                <a:alpha val="40000"/>
                              </a:prstClr>
                            </a:outerShdw>
                          </a:effectLst>
                          <a:latin typeface="Franklin Gothic Demi" panose="020B0703020102020204" pitchFamily="34" charset="0"/>
                          <a:cs typeface="Calibri"/>
                        </a:rPr>
                        <a:t>FACT</a:t>
                      </a:r>
                      <a:r>
                        <a:rPr sz="3000" b="1" spc="-165" dirty="0">
                          <a:solidFill>
                            <a:srgbClr val="FFFFFF"/>
                          </a:solidFill>
                          <a:effectLst>
                            <a:outerShdw blurRad="50800" dist="38100" algn="l" rotWithShape="0">
                              <a:prstClr val="black">
                                <a:alpha val="40000"/>
                              </a:prstClr>
                            </a:outerShdw>
                          </a:effectLst>
                          <a:latin typeface="Franklin Gothic Demi" panose="020B0703020102020204" pitchFamily="34" charset="0"/>
                          <a:cs typeface="Calibri"/>
                        </a:rPr>
                        <a:t> </a:t>
                      </a:r>
                      <a:r>
                        <a:rPr sz="3000" b="1" spc="165" dirty="0" smtClean="0">
                          <a:solidFill>
                            <a:srgbClr val="FFFFFF"/>
                          </a:solidFill>
                          <a:effectLst>
                            <a:outerShdw blurRad="50800" dist="38100" algn="l" rotWithShape="0">
                              <a:prstClr val="black">
                                <a:alpha val="40000"/>
                              </a:prstClr>
                            </a:outerShdw>
                          </a:effectLst>
                          <a:latin typeface="Franklin Gothic Demi" panose="020B0703020102020204" pitchFamily="34" charset="0"/>
                          <a:cs typeface="Calibri"/>
                        </a:rPr>
                        <a:t>SHEET</a:t>
                      </a:r>
                      <a:r>
                        <a:rPr lang="en-US" sz="3000" b="1" spc="165" dirty="0" smtClean="0">
                          <a:solidFill>
                            <a:srgbClr val="FFFFFF"/>
                          </a:solidFill>
                          <a:effectLst>
                            <a:outerShdw blurRad="50800" dist="38100" algn="l" rotWithShape="0">
                              <a:prstClr val="black">
                                <a:alpha val="40000"/>
                              </a:prstClr>
                            </a:outerShdw>
                          </a:effectLst>
                          <a:latin typeface="Franklin Gothic Demi" panose="020B0703020102020204" pitchFamily="34" charset="0"/>
                          <a:cs typeface="Calibri"/>
                        </a:rPr>
                        <a:t> – Page 2</a:t>
                      </a:r>
                      <a:endParaRPr sz="3000" dirty="0">
                        <a:effectLst>
                          <a:outerShdw blurRad="50800" dist="38100" algn="l" rotWithShape="0">
                            <a:prstClr val="black">
                              <a:alpha val="40000"/>
                            </a:prstClr>
                          </a:outerShdw>
                        </a:effectLst>
                        <a:latin typeface="Franklin Gothic Demi" panose="020B0703020102020204" pitchFamily="34" charset="0"/>
                        <a:cs typeface="Calibri"/>
                      </a:endParaRPr>
                    </a:p>
                  </a:txBody>
                  <a:tcPr marL="0" marR="0" marT="0" marB="0">
                    <a:lnL w="12699">
                      <a:solidFill>
                        <a:srgbClr val="395F3A"/>
                      </a:solidFill>
                      <a:prstDash val="solid"/>
                    </a:lnL>
                    <a:solidFill>
                      <a:schemeClr val="tx2">
                        <a:lumMod val="40000"/>
                        <a:lumOff val="60000"/>
                      </a:schemeClr>
                    </a:solidFill>
                  </a:tcPr>
                </a:tc>
                <a:extLst>
                  <a:ext uri="{0D108BD9-81ED-4DB2-BD59-A6C34878D82A}">
                    <a16:rowId xmlns:a16="http://schemas.microsoft.com/office/drawing/2014/main" val="10000"/>
                  </a:ext>
                </a:extLst>
              </a:tr>
              <a:tr h="861059">
                <a:tc vMerge="1">
                  <a:txBody>
                    <a:bodyPr/>
                    <a:lstStyle/>
                    <a:p>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rgbClr val="DDDBEC"/>
                    </a:solidFill>
                  </a:tcPr>
                </a:tc>
                <a:tc rowSpan="3">
                  <a:txBody>
                    <a:bodyPr/>
                    <a:lstStyle/>
                    <a:p>
                      <a:pPr marL="70485" algn="just">
                        <a:lnSpc>
                          <a:spcPct val="100000"/>
                        </a:lnSpc>
                        <a:spcBef>
                          <a:spcPts val="65"/>
                        </a:spcBef>
                      </a:pPr>
                      <a:endParaRPr lang="en-US" sz="900" b="1" spc="20" dirty="0" smtClean="0">
                        <a:solidFill>
                          <a:srgbClr val="231F20"/>
                        </a:solidFill>
                        <a:latin typeface="Palatino Linotype" panose="02040502050505030304" pitchFamily="18" charset="0"/>
                        <a:cs typeface="Calibri"/>
                      </a:endParaRPr>
                    </a:p>
                    <a:p>
                      <a:pPr marL="70485" algn="just">
                        <a:lnSpc>
                          <a:spcPct val="100000"/>
                        </a:lnSpc>
                        <a:spcBef>
                          <a:spcPts val="65"/>
                        </a:spcBef>
                      </a:pPr>
                      <a:r>
                        <a:rPr lang="en-US" sz="900" b="1" spc="20" dirty="0" smtClean="0">
                          <a:solidFill>
                            <a:srgbClr val="231F20"/>
                          </a:solidFill>
                          <a:latin typeface="Palatino Linotype" panose="02040502050505030304" pitchFamily="18" charset="0"/>
                          <a:cs typeface="Calibri"/>
                        </a:rPr>
                        <a:t>Benefits of SHRP2 C19 and Expediting Project Delivery (EPD):</a:t>
                      </a:r>
                    </a:p>
                    <a:p>
                      <a:pPr marL="70485" algn="just">
                        <a:lnSpc>
                          <a:spcPct val="100000"/>
                        </a:lnSpc>
                        <a:spcBef>
                          <a:spcPts val="65"/>
                        </a:spcBef>
                      </a:pPr>
                      <a:r>
                        <a:rPr lang="en-US" sz="900" b="0" spc="20" dirty="0" smtClean="0">
                          <a:solidFill>
                            <a:srgbClr val="231F20"/>
                          </a:solidFill>
                          <a:latin typeface="Palatino Linotype" panose="02040502050505030304" pitchFamily="18" charset="0"/>
                          <a:cs typeface="Calibri"/>
                        </a:rPr>
                        <a:t> </a:t>
                      </a:r>
                    </a:p>
                    <a:p>
                      <a:pPr marL="70485" algn="just">
                        <a:lnSpc>
                          <a:spcPct val="100000"/>
                        </a:lnSpc>
                        <a:spcBef>
                          <a:spcPts val="65"/>
                        </a:spcBef>
                      </a:pPr>
                      <a:r>
                        <a:rPr lang="en-US" sz="900" b="0" spc="20" dirty="0" smtClean="0">
                          <a:solidFill>
                            <a:srgbClr val="231F20"/>
                          </a:solidFill>
                          <a:latin typeface="Palatino Linotype" panose="02040502050505030304" pitchFamily="18" charset="0"/>
                          <a:cs typeface="Calibri"/>
                        </a:rPr>
                        <a:t>• Saves Money—leads to cost-efficient project development and delivery: EPD has resulted in a 40% savings</a:t>
                      </a:r>
                      <a:r>
                        <a:rPr lang="en-US" sz="900" b="0" spc="20" baseline="0" dirty="0" smtClean="0">
                          <a:solidFill>
                            <a:srgbClr val="231F20"/>
                          </a:solidFill>
                          <a:latin typeface="Palatino Linotype" panose="02040502050505030304" pitchFamily="18" charset="0"/>
                          <a:cs typeface="Calibri"/>
                        </a:rPr>
                        <a:t> in Engineering costs in the structures bridge program (see graph below)</a:t>
                      </a:r>
                      <a:endParaRPr lang="en-US" sz="900" b="0" spc="20" dirty="0" smtClean="0">
                        <a:solidFill>
                          <a:srgbClr val="231F20"/>
                        </a:solidFill>
                        <a:latin typeface="Palatino Linotype" panose="02040502050505030304" pitchFamily="18" charset="0"/>
                        <a:cs typeface="Calibri"/>
                      </a:endParaRPr>
                    </a:p>
                    <a:p>
                      <a:pPr marL="70485" algn="just">
                        <a:lnSpc>
                          <a:spcPct val="100000"/>
                        </a:lnSpc>
                        <a:spcBef>
                          <a:spcPts val="65"/>
                        </a:spcBef>
                      </a:pPr>
                      <a:r>
                        <a:rPr lang="en-US" sz="900" b="0" spc="20" dirty="0" smtClean="0">
                          <a:solidFill>
                            <a:srgbClr val="231F20"/>
                          </a:solidFill>
                          <a:latin typeface="Palatino Linotype" panose="02040502050505030304" pitchFamily="18" charset="0"/>
                          <a:cs typeface="Calibri"/>
                        </a:rPr>
                        <a:t>• Saves Time—reduced design and onsite construction time</a:t>
                      </a:r>
                    </a:p>
                    <a:p>
                      <a:pPr marL="70485" marR="0" lvl="0" indent="0" algn="just" defTabSz="914400" eaLnBrk="1" fontAlgn="auto" latinLnBrk="0" hangingPunct="1">
                        <a:lnSpc>
                          <a:spcPct val="100000"/>
                        </a:lnSpc>
                        <a:spcBef>
                          <a:spcPts val="65"/>
                        </a:spcBef>
                        <a:spcAft>
                          <a:spcPts val="0"/>
                        </a:spcAft>
                        <a:buClrTx/>
                        <a:buSzTx/>
                        <a:buFontTx/>
                        <a:buNone/>
                        <a:tabLst/>
                        <a:defRPr/>
                      </a:pPr>
                      <a:r>
                        <a:rPr lang="en-US" sz="900" b="0" spc="20" dirty="0" smtClean="0">
                          <a:solidFill>
                            <a:srgbClr val="231F20"/>
                          </a:solidFill>
                          <a:latin typeface="Palatino Linotype" panose="02040502050505030304" pitchFamily="18" charset="0"/>
                          <a:cs typeface="Calibri"/>
                        </a:rPr>
                        <a:t>• Minimizes project impacts—impacts to ROW, utilities and environmental and cultural resources are reduced or eliminated:  EPD in the</a:t>
                      </a:r>
                      <a:r>
                        <a:rPr lang="en-US" sz="900" b="0" spc="20" baseline="0" dirty="0" smtClean="0">
                          <a:solidFill>
                            <a:srgbClr val="231F20"/>
                          </a:solidFill>
                          <a:latin typeface="Palatino Linotype" panose="02040502050505030304" pitchFamily="18" charset="0"/>
                          <a:cs typeface="Calibri"/>
                        </a:rPr>
                        <a:t> structures bridge program has resulted in a </a:t>
                      </a:r>
                      <a:r>
                        <a:rPr lang="en-US" sz="900" b="0" spc="20" dirty="0" smtClean="0">
                          <a:solidFill>
                            <a:srgbClr val="231F20"/>
                          </a:solidFill>
                          <a:latin typeface="Palatino Linotype" panose="02040502050505030304" pitchFamily="18" charset="0"/>
                          <a:cs typeface="Calibri"/>
                        </a:rPr>
                        <a:t>70%</a:t>
                      </a:r>
                      <a:r>
                        <a:rPr lang="en-US" sz="900" b="0" spc="20" baseline="0" dirty="0" smtClean="0">
                          <a:solidFill>
                            <a:srgbClr val="231F20"/>
                          </a:solidFill>
                          <a:latin typeface="Palatino Linotype" panose="02040502050505030304" pitchFamily="18" charset="0"/>
                          <a:cs typeface="Calibri"/>
                        </a:rPr>
                        <a:t> reduction in resource demand (see graph below)</a:t>
                      </a:r>
                      <a:endParaRPr lang="en-US" sz="900" b="0" spc="20" dirty="0" smtClean="0">
                        <a:solidFill>
                          <a:srgbClr val="231F20"/>
                        </a:solidFill>
                        <a:latin typeface="Palatino Linotype" panose="02040502050505030304" pitchFamily="18" charset="0"/>
                        <a:cs typeface="Calibri"/>
                      </a:endParaRPr>
                    </a:p>
                    <a:p>
                      <a:pPr marL="70485" algn="just">
                        <a:lnSpc>
                          <a:spcPct val="100000"/>
                        </a:lnSpc>
                        <a:spcBef>
                          <a:spcPts val="65"/>
                        </a:spcBef>
                      </a:pPr>
                      <a:r>
                        <a:rPr lang="en-US" sz="900" b="0" spc="20" dirty="0" smtClean="0">
                          <a:solidFill>
                            <a:srgbClr val="231F20"/>
                          </a:solidFill>
                          <a:latin typeface="Palatino Linotype" panose="02040502050505030304" pitchFamily="18" charset="0"/>
                          <a:cs typeface="Calibri"/>
                        </a:rPr>
                        <a:t>• Minimizes impacts to the traveling public</a:t>
                      </a:r>
                    </a:p>
                    <a:p>
                      <a:pPr marL="70485" algn="just">
                        <a:lnSpc>
                          <a:spcPct val="100000"/>
                        </a:lnSpc>
                        <a:spcBef>
                          <a:spcPts val="65"/>
                        </a:spcBef>
                      </a:pPr>
                      <a:r>
                        <a:rPr lang="en-US" sz="900" b="0" spc="20" dirty="0" smtClean="0">
                          <a:solidFill>
                            <a:srgbClr val="231F20"/>
                          </a:solidFill>
                          <a:latin typeface="Palatino Linotype" panose="02040502050505030304" pitchFamily="18" charset="0"/>
                          <a:cs typeface="Calibri"/>
                        </a:rPr>
                        <a:t>• Safer for the construction workers and traveling public</a:t>
                      </a:r>
                    </a:p>
                    <a:p>
                      <a:pPr marL="70485" algn="just">
                        <a:spcBef>
                          <a:spcPts val="65"/>
                        </a:spcBef>
                      </a:pPr>
                      <a:endParaRPr lang="en-US" sz="900" b="1" spc="20" dirty="0" smtClean="0">
                        <a:solidFill>
                          <a:srgbClr val="231F20"/>
                        </a:solidFill>
                        <a:latin typeface="Palatino Linotype" panose="02040502050505030304" pitchFamily="18" charset="0"/>
                        <a:cs typeface="Calibri"/>
                      </a:endParaRPr>
                    </a:p>
                    <a:p>
                      <a:pPr marL="70485" algn="just">
                        <a:spcBef>
                          <a:spcPts val="65"/>
                        </a:spcBef>
                      </a:pPr>
                      <a:endParaRPr lang="en-US" sz="900" b="1" spc="20" dirty="0" smtClean="0">
                        <a:solidFill>
                          <a:srgbClr val="231F20"/>
                        </a:solidFill>
                        <a:latin typeface="Palatino Linotype" panose="02040502050505030304" pitchFamily="18" charset="0"/>
                        <a:cs typeface="Calibri"/>
                      </a:endParaRPr>
                    </a:p>
                    <a:p>
                      <a:pPr marL="70485" algn="just">
                        <a:spcBef>
                          <a:spcPts val="65"/>
                        </a:spcBef>
                      </a:pPr>
                      <a:endParaRPr lang="en-US" sz="900" b="1" spc="20" dirty="0" smtClean="0">
                        <a:solidFill>
                          <a:srgbClr val="231F20"/>
                        </a:solidFill>
                        <a:latin typeface="Palatino Linotype" panose="02040502050505030304" pitchFamily="18" charset="0"/>
                        <a:cs typeface="Calibri"/>
                      </a:endParaRPr>
                    </a:p>
                    <a:p>
                      <a:pPr marL="70485" lvl="0" algn="just">
                        <a:spcBef>
                          <a:spcPts val="65"/>
                        </a:spcBef>
                      </a:pPr>
                      <a:endParaRPr lang="en-US" sz="900" b="1" kern="0" spc="20" dirty="0" smtClean="0">
                        <a:latin typeface="Palatino Linotype" panose="02040502050505030304" pitchFamily="18" charset="0"/>
                        <a:cs typeface="Calibri"/>
                      </a:endParaRPr>
                    </a:p>
                    <a:p>
                      <a:pPr marL="70485" lvl="0" algn="just">
                        <a:spcBef>
                          <a:spcPts val="65"/>
                        </a:spcBef>
                      </a:pPr>
                      <a:endParaRPr lang="en-US" sz="900" b="1" kern="0" spc="20" dirty="0" smtClean="0">
                        <a:latin typeface="Palatino Linotype" panose="02040502050505030304" pitchFamily="18" charset="0"/>
                        <a:cs typeface="Calibri"/>
                      </a:endParaRPr>
                    </a:p>
                    <a:p>
                      <a:pPr marL="70485" lvl="0" algn="just">
                        <a:spcBef>
                          <a:spcPts val="65"/>
                        </a:spcBef>
                      </a:pPr>
                      <a:endParaRPr lang="en-US" sz="900" b="1" kern="0" spc="20" dirty="0" smtClean="0">
                        <a:latin typeface="Palatino Linotype" panose="02040502050505030304" pitchFamily="18" charset="0"/>
                        <a:cs typeface="Calibri"/>
                      </a:endParaRPr>
                    </a:p>
                    <a:p>
                      <a:pPr marL="70485" lvl="0" algn="just">
                        <a:spcBef>
                          <a:spcPts val="65"/>
                        </a:spcBef>
                      </a:pPr>
                      <a:endParaRPr lang="en-US" sz="900" b="1" kern="0" spc="20" dirty="0" smtClean="0">
                        <a:latin typeface="Palatino Linotype" panose="02040502050505030304" pitchFamily="18" charset="0"/>
                        <a:cs typeface="Calibri"/>
                      </a:endParaRPr>
                    </a:p>
                    <a:p>
                      <a:pPr marL="70485" lvl="0" algn="just">
                        <a:spcBef>
                          <a:spcPts val="65"/>
                        </a:spcBef>
                      </a:pPr>
                      <a:endParaRPr lang="en-US" sz="900" b="1" kern="0" spc="20" dirty="0" smtClean="0">
                        <a:latin typeface="Palatino Linotype" panose="02040502050505030304" pitchFamily="18" charset="0"/>
                        <a:cs typeface="Calibri"/>
                      </a:endParaRPr>
                    </a:p>
                    <a:p>
                      <a:pPr marL="70485" lvl="0" algn="just">
                        <a:spcBef>
                          <a:spcPts val="65"/>
                        </a:spcBef>
                      </a:pPr>
                      <a:endParaRPr lang="en-US" sz="900" b="1" kern="0" spc="20" dirty="0" smtClean="0">
                        <a:latin typeface="Palatino Linotype" panose="02040502050505030304" pitchFamily="18" charset="0"/>
                        <a:cs typeface="Calibri"/>
                      </a:endParaRPr>
                    </a:p>
                    <a:p>
                      <a:pPr marL="70485" lvl="0" algn="just">
                        <a:spcBef>
                          <a:spcPts val="65"/>
                        </a:spcBef>
                      </a:pPr>
                      <a:endParaRPr lang="en-US" sz="900" b="1" kern="0" spc="20" dirty="0" smtClean="0">
                        <a:latin typeface="Palatino Linotype" panose="02040502050505030304" pitchFamily="18" charset="0"/>
                        <a:cs typeface="Calibri"/>
                      </a:endParaRPr>
                    </a:p>
                    <a:p>
                      <a:pPr marL="70485" lvl="0" algn="just">
                        <a:spcBef>
                          <a:spcPts val="65"/>
                        </a:spcBef>
                      </a:pPr>
                      <a:endParaRPr lang="en-US" sz="900" b="1" kern="0" spc="20" dirty="0" smtClean="0">
                        <a:latin typeface="Palatino Linotype" panose="02040502050505030304" pitchFamily="18" charset="0"/>
                        <a:cs typeface="Calibri"/>
                      </a:endParaRPr>
                    </a:p>
                    <a:p>
                      <a:pPr marL="70485" lvl="0" algn="just">
                        <a:spcBef>
                          <a:spcPts val="65"/>
                        </a:spcBef>
                      </a:pPr>
                      <a:endParaRPr lang="en-US" sz="900" b="1" kern="0" spc="20" dirty="0" smtClean="0">
                        <a:latin typeface="Palatino Linotype" panose="02040502050505030304" pitchFamily="18" charset="0"/>
                        <a:cs typeface="Calibri"/>
                      </a:endParaRPr>
                    </a:p>
                    <a:p>
                      <a:pPr marL="70485" lvl="0" algn="just">
                        <a:spcBef>
                          <a:spcPts val="65"/>
                        </a:spcBef>
                      </a:pPr>
                      <a:endParaRPr lang="en-US" sz="900" b="1" kern="0" spc="20" dirty="0" smtClean="0">
                        <a:latin typeface="Palatino Linotype" panose="02040502050505030304" pitchFamily="18" charset="0"/>
                        <a:cs typeface="Calibri"/>
                      </a:endParaRPr>
                    </a:p>
                    <a:p>
                      <a:pPr marL="70485" lvl="0" algn="just">
                        <a:spcBef>
                          <a:spcPts val="65"/>
                        </a:spcBef>
                      </a:pPr>
                      <a:endParaRPr lang="en-US" sz="900" b="1" kern="0" spc="20" dirty="0" smtClean="0">
                        <a:latin typeface="Palatino Linotype" panose="02040502050505030304" pitchFamily="18" charset="0"/>
                        <a:cs typeface="Calibri"/>
                      </a:endParaRPr>
                    </a:p>
                    <a:p>
                      <a:pPr marL="70485" lvl="0" algn="just">
                        <a:spcBef>
                          <a:spcPts val="65"/>
                        </a:spcBef>
                      </a:pPr>
                      <a:endParaRPr lang="en-US" sz="900" b="1" kern="0" spc="20" dirty="0" smtClean="0">
                        <a:latin typeface="Palatino Linotype" panose="02040502050505030304" pitchFamily="18" charset="0"/>
                        <a:cs typeface="Calibri"/>
                      </a:endParaRPr>
                    </a:p>
                    <a:p>
                      <a:pPr marL="70485" lvl="0" algn="just">
                        <a:spcBef>
                          <a:spcPts val="65"/>
                        </a:spcBef>
                      </a:pPr>
                      <a:endParaRPr lang="en-US" sz="900" b="1" kern="0" spc="20" dirty="0" smtClean="0">
                        <a:latin typeface="Palatino Linotype" panose="02040502050505030304" pitchFamily="18" charset="0"/>
                        <a:cs typeface="Calibri"/>
                      </a:endParaRPr>
                    </a:p>
                    <a:p>
                      <a:pPr marL="70485" lvl="0" algn="just">
                        <a:spcBef>
                          <a:spcPts val="65"/>
                        </a:spcBef>
                      </a:pPr>
                      <a:endParaRPr lang="en-US" sz="900" b="1" kern="0" spc="20" dirty="0" smtClean="0">
                        <a:latin typeface="Palatino Linotype" panose="02040502050505030304" pitchFamily="18" charset="0"/>
                        <a:cs typeface="Calibri"/>
                      </a:endParaRPr>
                    </a:p>
                    <a:p>
                      <a:pPr marL="70485" lvl="0" algn="just">
                        <a:spcBef>
                          <a:spcPts val="65"/>
                        </a:spcBef>
                      </a:pPr>
                      <a:endParaRPr lang="en-US" sz="900" b="1" kern="0" spc="20" dirty="0" smtClean="0">
                        <a:latin typeface="Palatino Linotype" panose="02040502050505030304" pitchFamily="18" charset="0"/>
                        <a:cs typeface="Calibri"/>
                      </a:endParaRPr>
                    </a:p>
                    <a:p>
                      <a:pPr marL="70485" lvl="0" algn="just">
                        <a:spcBef>
                          <a:spcPts val="65"/>
                        </a:spcBef>
                      </a:pPr>
                      <a:endParaRPr lang="en-US" sz="900" b="1" kern="0" spc="20" dirty="0" smtClean="0">
                        <a:latin typeface="Palatino Linotype" panose="02040502050505030304" pitchFamily="18" charset="0"/>
                        <a:cs typeface="Calibri"/>
                      </a:endParaRPr>
                    </a:p>
                    <a:p>
                      <a:pPr marL="70485" lvl="0" algn="just">
                        <a:spcBef>
                          <a:spcPts val="65"/>
                        </a:spcBef>
                      </a:pPr>
                      <a:endParaRPr lang="en-US" sz="900" b="1" kern="0" spc="20" dirty="0" smtClean="0">
                        <a:latin typeface="Palatino Linotype" panose="02040502050505030304" pitchFamily="18" charset="0"/>
                        <a:cs typeface="Calibri"/>
                      </a:endParaRPr>
                    </a:p>
                    <a:p>
                      <a:pPr marL="70485" lvl="0" algn="just">
                        <a:spcBef>
                          <a:spcPts val="65"/>
                        </a:spcBef>
                      </a:pPr>
                      <a:endParaRPr lang="en-US" sz="900" b="1" kern="0" spc="20" dirty="0" smtClean="0">
                        <a:latin typeface="Palatino Linotype" panose="02040502050505030304" pitchFamily="18" charset="0"/>
                        <a:cs typeface="Calibri"/>
                      </a:endParaRPr>
                    </a:p>
                    <a:p>
                      <a:pPr marL="70485" lvl="0" algn="just">
                        <a:spcBef>
                          <a:spcPts val="65"/>
                        </a:spcBef>
                      </a:pPr>
                      <a:endParaRPr lang="en-US" sz="900" b="1" kern="0" spc="20" dirty="0" smtClean="0">
                        <a:latin typeface="Palatino Linotype" panose="02040502050505030304" pitchFamily="18" charset="0"/>
                        <a:cs typeface="Calibri"/>
                      </a:endParaRPr>
                    </a:p>
                    <a:p>
                      <a:pPr marL="70485" lvl="0" algn="just">
                        <a:spcBef>
                          <a:spcPts val="65"/>
                        </a:spcBef>
                      </a:pPr>
                      <a:endParaRPr lang="en-US" sz="900" b="1" kern="0" spc="20" dirty="0" smtClean="0">
                        <a:latin typeface="Palatino Linotype" panose="02040502050505030304" pitchFamily="18" charset="0"/>
                        <a:cs typeface="Calibri"/>
                      </a:endParaRPr>
                    </a:p>
                    <a:p>
                      <a:pPr marL="70485" lvl="0" algn="just">
                        <a:spcBef>
                          <a:spcPts val="65"/>
                        </a:spcBef>
                      </a:pPr>
                      <a:endParaRPr lang="en-US" sz="900" b="1" kern="0" spc="20" dirty="0" smtClean="0">
                        <a:latin typeface="Palatino Linotype" panose="02040502050505030304" pitchFamily="18" charset="0"/>
                        <a:cs typeface="Calibri"/>
                      </a:endParaRPr>
                    </a:p>
                    <a:p>
                      <a:pPr marL="70485" lvl="0" algn="just">
                        <a:spcBef>
                          <a:spcPts val="65"/>
                        </a:spcBef>
                      </a:pPr>
                      <a:endParaRPr lang="en-US" sz="900" b="1" kern="0" spc="20" dirty="0" smtClean="0">
                        <a:latin typeface="Palatino Linotype" panose="02040502050505030304" pitchFamily="18" charset="0"/>
                        <a:cs typeface="Calibri"/>
                      </a:endParaRPr>
                    </a:p>
                    <a:p>
                      <a:pPr marL="70485" lvl="0" algn="just">
                        <a:spcBef>
                          <a:spcPts val="65"/>
                        </a:spcBef>
                      </a:pPr>
                      <a:endParaRPr lang="en-US" sz="900" b="1" kern="0" spc="20" dirty="0" smtClean="0">
                        <a:latin typeface="Palatino Linotype" panose="02040502050505030304" pitchFamily="18" charset="0"/>
                        <a:cs typeface="Calibri"/>
                      </a:endParaRPr>
                    </a:p>
                    <a:p>
                      <a:pPr marL="70485" lvl="0" algn="just">
                        <a:spcBef>
                          <a:spcPts val="65"/>
                        </a:spcBef>
                      </a:pPr>
                      <a:endParaRPr lang="en-US" sz="900" b="1" kern="0" spc="20" dirty="0" smtClean="0">
                        <a:latin typeface="Palatino Linotype" panose="02040502050505030304" pitchFamily="18" charset="0"/>
                        <a:cs typeface="Calibri"/>
                      </a:endParaRPr>
                    </a:p>
                    <a:p>
                      <a:pPr marL="70485" lvl="0" algn="just">
                        <a:spcBef>
                          <a:spcPts val="65"/>
                        </a:spcBef>
                      </a:pPr>
                      <a:endParaRPr lang="en-US" sz="900" b="1" kern="0" spc="20" dirty="0" smtClean="0">
                        <a:latin typeface="Palatino Linotype" panose="02040502050505030304" pitchFamily="18" charset="0"/>
                        <a:cs typeface="Calibri"/>
                      </a:endParaRPr>
                    </a:p>
                    <a:p>
                      <a:pPr marL="70485" lvl="0" algn="just">
                        <a:spcBef>
                          <a:spcPts val="65"/>
                        </a:spcBef>
                      </a:pPr>
                      <a:endParaRPr lang="en-US" sz="900" b="1" kern="0" spc="20" dirty="0" smtClean="0">
                        <a:latin typeface="Palatino Linotype" panose="02040502050505030304" pitchFamily="18" charset="0"/>
                        <a:cs typeface="Calibri"/>
                      </a:endParaRPr>
                    </a:p>
                  </a:txBody>
                  <a:tcPr marL="0" marR="0" marT="0" marB="0">
                    <a:lnL w="12699">
                      <a:solidFill>
                        <a:srgbClr val="395F3A"/>
                      </a:solidFill>
                      <a:prstDash val="solid"/>
                    </a:lnL>
                  </a:tcPr>
                </a:tc>
                <a:extLst>
                  <a:ext uri="{0D108BD9-81ED-4DB2-BD59-A6C34878D82A}">
                    <a16:rowId xmlns:a16="http://schemas.microsoft.com/office/drawing/2014/main" val="10001"/>
                  </a:ext>
                </a:extLst>
              </a:tr>
              <a:tr h="145173">
                <a:tc>
                  <a:txBody>
                    <a:bodyPr/>
                    <a:lstStyle/>
                    <a:p>
                      <a:pPr algn="ctr"/>
                      <a:r>
                        <a:rPr lang="en-US" sz="1800" b="1" baseline="0" dirty="0" smtClean="0">
                          <a:solidFill>
                            <a:schemeClr val="bg1"/>
                          </a:solidFill>
                          <a:effectLst>
                            <a:outerShdw blurRad="50800" dist="38100" dir="2700000" algn="tl" rotWithShape="0">
                              <a:prstClr val="black">
                                <a:alpha val="40000"/>
                              </a:prstClr>
                            </a:outerShdw>
                          </a:effectLst>
                          <a:latin typeface="Calibri"/>
                          <a:cs typeface="Calibri"/>
                        </a:rPr>
                        <a:t>   &amp; </a:t>
                      </a:r>
                      <a:r>
                        <a:rPr lang="en-US" sz="1800" b="1" dirty="0" smtClean="0">
                          <a:solidFill>
                            <a:schemeClr val="bg1"/>
                          </a:solidFill>
                          <a:effectLst>
                            <a:outerShdw blurRad="50800" dist="38100" dir="2700000" algn="tl" rotWithShape="0">
                              <a:prstClr val="black">
                                <a:alpha val="40000"/>
                              </a:prstClr>
                            </a:outerShdw>
                          </a:effectLst>
                          <a:latin typeface="Calibri"/>
                          <a:cs typeface="Calibri"/>
                        </a:rPr>
                        <a:t> STIC Annual  </a:t>
                      </a:r>
                      <a:br>
                        <a:rPr lang="en-US" sz="1800" b="1" dirty="0" smtClean="0">
                          <a:solidFill>
                            <a:schemeClr val="bg1"/>
                          </a:solidFill>
                          <a:effectLst>
                            <a:outerShdw blurRad="50800" dist="38100" dir="2700000" algn="tl" rotWithShape="0">
                              <a:prstClr val="black">
                                <a:alpha val="40000"/>
                              </a:prstClr>
                            </a:outerShdw>
                          </a:effectLst>
                          <a:latin typeface="Calibri"/>
                          <a:cs typeface="Calibri"/>
                        </a:rPr>
                      </a:br>
                      <a:r>
                        <a:rPr lang="en-US" sz="1800" b="1" dirty="0" smtClean="0">
                          <a:solidFill>
                            <a:schemeClr val="bg1"/>
                          </a:solidFill>
                          <a:effectLst>
                            <a:outerShdw blurRad="50800" dist="38100" dir="2700000" algn="tl" rotWithShape="0">
                              <a:prstClr val="black">
                                <a:alpha val="40000"/>
                              </a:prstClr>
                            </a:outerShdw>
                          </a:effectLst>
                          <a:latin typeface="Calibri"/>
                          <a:cs typeface="Calibri"/>
                        </a:rPr>
                        <a:t>Meeting</a:t>
                      </a:r>
                      <a:endParaRPr sz="1800" b="1" dirty="0">
                        <a:solidFill>
                          <a:schemeClr val="bg1"/>
                        </a:solidFill>
                        <a:effectLst>
                          <a:outerShdw blurRad="50800" dist="38100" dir="2700000" algn="tl" rotWithShape="0">
                            <a:prstClr val="black">
                              <a:alpha val="40000"/>
                            </a:prstClr>
                          </a:outerShdw>
                        </a:effectLst>
                        <a:latin typeface="Calibri"/>
                        <a:cs typeface="Calibri"/>
                      </a:endParaRPr>
                    </a:p>
                  </a:txBody>
                  <a:tcPr marL="0" marR="0" marT="0" marB="0">
                    <a:lnL w="12699">
                      <a:solidFill>
                        <a:srgbClr val="395F3A"/>
                      </a:solidFill>
                      <a:prstDash val="solid"/>
                    </a:lnL>
                    <a:lnR w="12699">
                      <a:solidFill>
                        <a:srgbClr val="395F3A"/>
                      </a:solidFill>
                      <a:prstDash val="solid"/>
                    </a:lnR>
                    <a:solidFill>
                      <a:schemeClr val="tx2">
                        <a:lumMod val="40000"/>
                        <a:lumOff val="60000"/>
                      </a:schemeClr>
                    </a:solidFill>
                  </a:tcPr>
                </a:tc>
                <a:tc vMerge="1">
                  <a:txBody>
                    <a:bodyPr/>
                    <a:lstStyle/>
                    <a:p>
                      <a:endParaRPr sz="1800" dirty="0">
                        <a:latin typeface="Calibri"/>
                        <a:cs typeface="Calibri"/>
                      </a:endParaRPr>
                    </a:p>
                  </a:txBody>
                  <a:tcPr marL="0" marR="0" marT="0" marB="0">
                    <a:lnL w="12699">
                      <a:solidFill>
                        <a:srgbClr val="395F3A"/>
                      </a:solidFill>
                      <a:prstDash val="solid"/>
                    </a:lnL>
                    <a:noFill/>
                  </a:tcPr>
                </a:tc>
                <a:extLst>
                  <a:ext uri="{0D108BD9-81ED-4DB2-BD59-A6C34878D82A}">
                    <a16:rowId xmlns:a16="http://schemas.microsoft.com/office/drawing/2014/main" val="10002"/>
                  </a:ext>
                </a:extLst>
              </a:tr>
              <a:tr h="7636116">
                <a:tc>
                  <a:txBody>
                    <a:bodyPr/>
                    <a:lstStyle/>
                    <a:p>
                      <a:pPr>
                        <a:lnSpc>
                          <a:spcPct val="100000"/>
                        </a:lnSpc>
                        <a:spcBef>
                          <a:spcPts val="45"/>
                        </a:spcBef>
                      </a:pPr>
                      <a:endParaRPr sz="850" dirty="0">
                        <a:latin typeface="Times New Roman"/>
                        <a:cs typeface="Times New Roman"/>
                      </a:endParaRPr>
                    </a:p>
                    <a:p>
                      <a:pPr marL="152400">
                        <a:lnSpc>
                          <a:spcPct val="100000"/>
                        </a:lnSpc>
                        <a:spcBef>
                          <a:spcPts val="5"/>
                        </a:spcBef>
                      </a:pPr>
                      <a:r>
                        <a:rPr lang="en-US" sz="1000" b="1" spc="30" dirty="0" smtClean="0">
                          <a:solidFill>
                            <a:srgbClr val="231F20"/>
                          </a:solidFill>
                          <a:latin typeface="Franklin Gothic Book" panose="020B0503020102020204" pitchFamily="34" charset="0"/>
                          <a:cs typeface="Calibri"/>
                        </a:rPr>
                        <a:t>STIC</a:t>
                      </a:r>
                      <a:r>
                        <a:rPr lang="en-US" sz="1000" b="1" spc="30" baseline="0" dirty="0" smtClean="0">
                          <a:solidFill>
                            <a:srgbClr val="231F20"/>
                          </a:solidFill>
                          <a:latin typeface="Franklin Gothic Book" panose="020B0503020102020204" pitchFamily="34" charset="0"/>
                          <a:cs typeface="Calibri"/>
                        </a:rPr>
                        <a:t> </a:t>
                      </a:r>
                      <a:r>
                        <a:rPr sz="1000" b="1" spc="35" dirty="0" smtClean="0">
                          <a:solidFill>
                            <a:srgbClr val="231F20"/>
                          </a:solidFill>
                          <a:latin typeface="Franklin Gothic Book" panose="020B0503020102020204" pitchFamily="34" charset="0"/>
                          <a:cs typeface="Calibri"/>
                        </a:rPr>
                        <a:t>PROJECT</a:t>
                      </a:r>
                      <a:r>
                        <a:rPr sz="1000" b="1" spc="-100" dirty="0" smtClean="0">
                          <a:solidFill>
                            <a:srgbClr val="231F20"/>
                          </a:solidFill>
                          <a:latin typeface="Franklin Gothic Book" panose="020B0503020102020204" pitchFamily="34" charset="0"/>
                          <a:cs typeface="Calibri"/>
                        </a:rPr>
                        <a:t> </a:t>
                      </a:r>
                      <a:r>
                        <a:rPr sz="1000" b="1" spc="30" dirty="0">
                          <a:solidFill>
                            <a:srgbClr val="231F20"/>
                          </a:solidFill>
                          <a:latin typeface="Franklin Gothic Book" panose="020B0503020102020204" pitchFamily="34" charset="0"/>
                          <a:cs typeface="Calibri"/>
                        </a:rPr>
                        <a:t>TITLE</a:t>
                      </a:r>
                      <a:endParaRPr sz="1000" dirty="0">
                        <a:latin typeface="Franklin Gothic Book" panose="020B0503020102020204" pitchFamily="34" charset="0"/>
                        <a:cs typeface="Calibri"/>
                      </a:endParaRPr>
                    </a:p>
                    <a:p>
                      <a:pPr marL="151765" marR="153670">
                        <a:lnSpc>
                          <a:spcPct val="104200"/>
                        </a:lnSpc>
                        <a:spcBef>
                          <a:spcPts val="259"/>
                        </a:spcBef>
                      </a:pPr>
                      <a:r>
                        <a:rPr lang="en-US" sz="800" i="1" spc="-15" dirty="0" smtClean="0">
                          <a:solidFill>
                            <a:srgbClr val="231F20"/>
                          </a:solidFill>
                          <a:latin typeface="Palatino Linotype" panose="02040502050505030304" pitchFamily="18" charset="0"/>
                          <a:cs typeface="Calibri"/>
                        </a:rPr>
                        <a:t> SHRP2 C19</a:t>
                      </a:r>
                      <a:endParaRPr sz="800" dirty="0">
                        <a:latin typeface="Palatino Linotype" panose="02040502050505030304" pitchFamily="18" charset="0"/>
                        <a:cs typeface="Calibri"/>
                      </a:endParaRPr>
                    </a:p>
                    <a:p>
                      <a:pPr>
                        <a:lnSpc>
                          <a:spcPct val="100000"/>
                        </a:lnSpc>
                        <a:spcBef>
                          <a:spcPts val="10"/>
                        </a:spcBef>
                      </a:pPr>
                      <a:endParaRPr sz="850" dirty="0">
                        <a:latin typeface="Times New Roman"/>
                        <a:cs typeface="Times New Roman"/>
                      </a:endParaRPr>
                    </a:p>
                    <a:p>
                      <a:pPr marL="152400">
                        <a:lnSpc>
                          <a:spcPct val="100000"/>
                        </a:lnSpc>
                      </a:pPr>
                      <a:r>
                        <a:rPr sz="1050" b="1" dirty="0">
                          <a:solidFill>
                            <a:srgbClr val="231F20"/>
                          </a:solidFill>
                          <a:latin typeface="Franklin Gothic Book" panose="020B0503020102020204" pitchFamily="34" charset="0"/>
                          <a:cs typeface="Calibri"/>
                        </a:rPr>
                        <a:t>STUDY</a:t>
                      </a:r>
                      <a:r>
                        <a:rPr sz="1050" b="1" spc="-150" dirty="0">
                          <a:solidFill>
                            <a:srgbClr val="231F20"/>
                          </a:solidFill>
                          <a:latin typeface="Franklin Gothic Book" panose="020B0503020102020204" pitchFamily="34" charset="0"/>
                          <a:cs typeface="Calibri"/>
                        </a:rPr>
                        <a:t> </a:t>
                      </a:r>
                      <a:r>
                        <a:rPr sz="1050" b="1" spc="-10" dirty="0">
                          <a:solidFill>
                            <a:srgbClr val="231F20"/>
                          </a:solidFill>
                          <a:latin typeface="Franklin Gothic Book" panose="020B0503020102020204" pitchFamily="34" charset="0"/>
                          <a:cs typeface="Calibri"/>
                        </a:rPr>
                        <a:t>TIMELINE</a:t>
                      </a:r>
                      <a:endParaRPr sz="1050" dirty="0">
                        <a:latin typeface="Franklin Gothic Book" panose="020B0503020102020204" pitchFamily="34" charset="0"/>
                        <a:cs typeface="Calibri"/>
                      </a:endParaRPr>
                    </a:p>
                    <a:p>
                      <a:pPr marL="152400">
                        <a:lnSpc>
                          <a:spcPct val="100000"/>
                        </a:lnSpc>
                        <a:spcBef>
                          <a:spcPts val="240"/>
                        </a:spcBef>
                      </a:pPr>
                      <a:r>
                        <a:rPr lang="en-US" sz="850" spc="-10" dirty="0" smtClean="0">
                          <a:solidFill>
                            <a:srgbClr val="231F20"/>
                          </a:solidFill>
                          <a:latin typeface="Palatino Linotype" panose="02040502050505030304" pitchFamily="18" charset="0"/>
                          <a:cs typeface="Calibri"/>
                        </a:rPr>
                        <a:t>October 2013 </a:t>
                      </a:r>
                      <a:r>
                        <a:rPr lang="en-US" sz="850" spc="-10" baseline="0" dirty="0" smtClean="0">
                          <a:solidFill>
                            <a:srgbClr val="231F20"/>
                          </a:solidFill>
                          <a:latin typeface="Palatino Linotype" panose="02040502050505030304" pitchFamily="18" charset="0"/>
                          <a:cs typeface="Calibri"/>
                        </a:rPr>
                        <a:t>– Present</a:t>
                      </a:r>
                      <a:endParaRPr sz="850" dirty="0">
                        <a:latin typeface="Palatino Linotype" panose="02040502050505030304" pitchFamily="18" charset="0"/>
                        <a:cs typeface="Calibri"/>
                      </a:endParaRPr>
                    </a:p>
                    <a:p>
                      <a:pPr marL="152400">
                        <a:lnSpc>
                          <a:spcPct val="100000"/>
                        </a:lnSpc>
                      </a:pPr>
                      <a:endParaRPr lang="en-US" sz="850" b="0" spc="0" dirty="0">
                        <a:solidFill>
                          <a:schemeClr val="tx1"/>
                        </a:solidFill>
                        <a:latin typeface="Franklin Gothic Book" panose="020B0503020102020204" pitchFamily="34" charset="0"/>
                        <a:cs typeface="Times New Roman"/>
                      </a:endParaRPr>
                    </a:p>
                    <a:p>
                      <a:pPr marL="152400">
                        <a:lnSpc>
                          <a:spcPct val="100000"/>
                        </a:lnSpc>
                      </a:pPr>
                      <a:endParaRPr lang="en-US" sz="1050" b="1" spc="-120" dirty="0" smtClean="0">
                        <a:solidFill>
                          <a:srgbClr val="231F20"/>
                        </a:solidFill>
                        <a:latin typeface="Calibri"/>
                        <a:cs typeface="Calibri"/>
                      </a:endParaRPr>
                    </a:p>
                    <a:p>
                      <a:pPr marL="152400">
                        <a:lnSpc>
                          <a:spcPct val="100000"/>
                        </a:lnSpc>
                      </a:pPr>
                      <a:r>
                        <a:rPr lang="en-US" sz="1050" b="1" spc="-120" dirty="0" smtClean="0">
                          <a:solidFill>
                            <a:srgbClr val="231F20"/>
                          </a:solidFill>
                          <a:latin typeface="Franklin Gothic Book" panose="020B0503020102020204" pitchFamily="34" charset="0"/>
                          <a:cs typeface="Calibri"/>
                        </a:rPr>
                        <a:t>VTRANS </a:t>
                      </a:r>
                      <a:r>
                        <a:rPr sz="1050" b="1" spc="-120" dirty="0" smtClean="0">
                          <a:solidFill>
                            <a:srgbClr val="231F20"/>
                          </a:solidFill>
                          <a:latin typeface="Franklin Gothic Book" panose="020B0503020102020204" pitchFamily="34" charset="0"/>
                          <a:cs typeface="Calibri"/>
                        </a:rPr>
                        <a:t> </a:t>
                      </a:r>
                      <a:r>
                        <a:rPr sz="1050" b="1" spc="-10" dirty="0" smtClean="0">
                          <a:solidFill>
                            <a:srgbClr val="231F20"/>
                          </a:solidFill>
                          <a:latin typeface="Franklin Gothic Book" panose="020B0503020102020204" pitchFamily="34" charset="0"/>
                          <a:cs typeface="Calibri"/>
                        </a:rPr>
                        <a:t>CONTACT</a:t>
                      </a:r>
                      <a:r>
                        <a:rPr lang="en-US" sz="1050" b="1" spc="-10" dirty="0" smtClean="0">
                          <a:solidFill>
                            <a:srgbClr val="231F20"/>
                          </a:solidFill>
                          <a:latin typeface="Franklin Gothic Book" panose="020B0503020102020204" pitchFamily="34" charset="0"/>
                          <a:cs typeface="Calibri"/>
                        </a:rPr>
                        <a:t>(S)</a:t>
                      </a:r>
                    </a:p>
                    <a:p>
                      <a:pPr marL="152400" marR="0" lvl="0" indent="0" defTabSz="914400" eaLnBrk="1" fontAlgn="auto" latinLnBrk="0" hangingPunct="1">
                        <a:lnSpc>
                          <a:spcPct val="100000"/>
                        </a:lnSpc>
                        <a:spcBef>
                          <a:spcPts val="0"/>
                        </a:spcBef>
                        <a:spcAft>
                          <a:spcPts val="0"/>
                        </a:spcAft>
                        <a:buClrTx/>
                        <a:buSzTx/>
                        <a:buFontTx/>
                        <a:buNone/>
                        <a:tabLst/>
                        <a:defRPr/>
                      </a:pPr>
                      <a:r>
                        <a:rPr lang="en-US" sz="900" spc="-20" dirty="0" smtClean="0">
                          <a:solidFill>
                            <a:srgbClr val="231F20"/>
                          </a:solidFill>
                          <a:latin typeface="Palatino Linotype" panose="02040502050505030304" pitchFamily="18" charset="0"/>
                          <a:cs typeface="Calibri"/>
                        </a:rPr>
                        <a:t>Wayne</a:t>
                      </a:r>
                      <a:r>
                        <a:rPr lang="en-US" sz="900" spc="-20" baseline="0" dirty="0" smtClean="0">
                          <a:solidFill>
                            <a:srgbClr val="231F20"/>
                          </a:solidFill>
                          <a:latin typeface="Palatino Linotype" panose="02040502050505030304" pitchFamily="18" charset="0"/>
                          <a:cs typeface="Calibri"/>
                        </a:rPr>
                        <a:t> Symonds</a:t>
                      </a:r>
                      <a:r>
                        <a:rPr lang="en-US" sz="900" spc="-20" dirty="0" smtClean="0">
                          <a:solidFill>
                            <a:srgbClr val="231F20"/>
                          </a:solidFill>
                          <a:latin typeface="Palatino Linotype" panose="02040502050505030304" pitchFamily="18" charset="0"/>
                          <a:cs typeface="Calibri"/>
                        </a:rPr>
                        <a:t>, Deputy Chief Engineer </a:t>
                      </a:r>
                    </a:p>
                    <a:p>
                      <a:pPr marL="152400" marR="0" lvl="0" indent="0" defTabSz="914400" eaLnBrk="1" fontAlgn="auto" latinLnBrk="0" hangingPunct="1">
                        <a:lnSpc>
                          <a:spcPct val="100000"/>
                        </a:lnSpc>
                        <a:spcBef>
                          <a:spcPts val="0"/>
                        </a:spcBef>
                        <a:spcAft>
                          <a:spcPts val="0"/>
                        </a:spcAft>
                        <a:buClrTx/>
                        <a:buSzTx/>
                        <a:buFontTx/>
                        <a:buNone/>
                        <a:tabLst/>
                        <a:defRPr/>
                      </a:pPr>
                      <a:r>
                        <a:rPr lang="en-US" sz="900" spc="-20" dirty="0" smtClean="0">
                          <a:solidFill>
                            <a:srgbClr val="231F20"/>
                          </a:solidFill>
                          <a:latin typeface="Palatino Linotype" panose="02040502050505030304" pitchFamily="18" charset="0"/>
                          <a:cs typeface="Calibri"/>
                        </a:rPr>
                        <a:t>Laura Stone</a:t>
                      </a:r>
                      <a:r>
                        <a:rPr lang="en-US" sz="900" spc="-20" baseline="0" dirty="0" smtClean="0">
                          <a:solidFill>
                            <a:srgbClr val="231F20"/>
                          </a:solidFill>
                          <a:latin typeface="Palatino Linotype" panose="02040502050505030304" pitchFamily="18" charset="0"/>
                          <a:cs typeface="Calibri"/>
                        </a:rPr>
                        <a:t>, PIIT Engineer</a:t>
                      </a:r>
                      <a:endParaRPr lang="en-US" sz="900" spc="-20" dirty="0" smtClean="0">
                        <a:solidFill>
                          <a:srgbClr val="231F20"/>
                        </a:solidFill>
                        <a:latin typeface="Palatino Linotype" panose="02040502050505030304" pitchFamily="18" charset="0"/>
                        <a:cs typeface="Calibri"/>
                      </a:endParaRPr>
                    </a:p>
                    <a:p>
                      <a:pPr marL="152400">
                        <a:lnSpc>
                          <a:spcPct val="100000"/>
                        </a:lnSpc>
                      </a:pPr>
                      <a:endParaRPr lang="en-US" sz="850" spc="-35" dirty="0" smtClean="0">
                        <a:solidFill>
                          <a:srgbClr val="231F20"/>
                        </a:solidFill>
                        <a:latin typeface="Calibri"/>
                        <a:ea typeface="+mn-ea"/>
                        <a:cs typeface="Calibri"/>
                      </a:endParaRPr>
                    </a:p>
                    <a:p>
                      <a:pPr>
                        <a:lnSpc>
                          <a:spcPct val="100000"/>
                        </a:lnSpc>
                        <a:spcBef>
                          <a:spcPts val="30"/>
                        </a:spcBef>
                      </a:pPr>
                      <a:endParaRPr sz="1000" dirty="0">
                        <a:latin typeface="Franklin Gothic Book" panose="020B0503020102020204" pitchFamily="34" charset="0"/>
                        <a:cs typeface="Times New Roman"/>
                      </a:endParaRPr>
                    </a:p>
                    <a:p>
                      <a:pPr marL="152400">
                        <a:lnSpc>
                          <a:spcPct val="100000"/>
                        </a:lnSpc>
                      </a:pPr>
                      <a:r>
                        <a:rPr sz="1050" b="1" spc="-30" dirty="0">
                          <a:solidFill>
                            <a:srgbClr val="231F20"/>
                          </a:solidFill>
                          <a:latin typeface="Franklin Gothic Book" panose="020B0503020102020204" pitchFamily="34" charset="0"/>
                          <a:cs typeface="Calibri"/>
                        </a:rPr>
                        <a:t>MORE</a:t>
                      </a:r>
                      <a:r>
                        <a:rPr sz="1050" b="1" spc="-110" dirty="0">
                          <a:solidFill>
                            <a:srgbClr val="231F20"/>
                          </a:solidFill>
                          <a:latin typeface="Franklin Gothic Book" panose="020B0503020102020204" pitchFamily="34" charset="0"/>
                          <a:cs typeface="Calibri"/>
                        </a:rPr>
                        <a:t> </a:t>
                      </a:r>
                      <a:r>
                        <a:rPr sz="1050" b="1" spc="-25" dirty="0">
                          <a:solidFill>
                            <a:srgbClr val="231F20"/>
                          </a:solidFill>
                          <a:latin typeface="Franklin Gothic Book" panose="020B0503020102020204" pitchFamily="34" charset="0"/>
                          <a:cs typeface="Calibri"/>
                        </a:rPr>
                        <a:t>INFORMATION</a:t>
                      </a:r>
                      <a:endParaRPr sz="1050" dirty="0">
                        <a:latin typeface="Franklin Gothic Book" panose="020B0503020102020204" pitchFamily="34" charset="0"/>
                        <a:cs typeface="Calibri"/>
                      </a:endParaRPr>
                    </a:p>
                    <a:p>
                      <a:pPr marL="152400" marR="154940">
                        <a:lnSpc>
                          <a:spcPts val="1000"/>
                        </a:lnSpc>
                        <a:spcBef>
                          <a:spcPts val="290"/>
                        </a:spcBef>
                      </a:pPr>
                      <a:r>
                        <a:rPr lang="en-US" sz="850" i="1" baseline="0" dirty="0" smtClean="0">
                          <a:solidFill>
                            <a:srgbClr val="C00000"/>
                          </a:solidFill>
                          <a:latin typeface="Palatino Linotype" panose="02040502050505030304" pitchFamily="18" charset="0"/>
                          <a:cs typeface="Calibri"/>
                        </a:rPr>
                        <a:t>Insert Link to Final Report – may have this by September.</a:t>
                      </a: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r>
                        <a:rPr lang="en-US" sz="850" dirty="0" smtClean="0">
                          <a:latin typeface="Palatino Linotype" panose="02040502050505030304" pitchFamily="18" charset="0"/>
                          <a:cs typeface="Times New Roman"/>
                        </a:rPr>
                        <a:t>This fact sheet</a:t>
                      </a:r>
                      <a:r>
                        <a:rPr lang="en-US" sz="850" baseline="0" dirty="0" smtClean="0">
                          <a:latin typeface="Palatino Linotype" panose="02040502050505030304" pitchFamily="18" charset="0"/>
                          <a:cs typeface="Times New Roman"/>
                        </a:rPr>
                        <a:t> was prepared for the 2017 VTrans Research Symposium &amp; STIC Annual Meeting held </a:t>
                      </a:r>
                      <a:r>
                        <a:rPr lang="en-US" sz="850" b="1" baseline="0" dirty="0" smtClean="0">
                          <a:latin typeface="Palatino Linotype" panose="02040502050505030304" pitchFamily="18" charset="0"/>
                          <a:cs typeface="Times New Roman"/>
                        </a:rPr>
                        <a:t>on September 28, 2017</a:t>
                      </a:r>
                      <a:r>
                        <a:rPr lang="en-US" sz="850" baseline="0" dirty="0" smtClean="0">
                          <a:latin typeface="Palatino Linotype" panose="02040502050505030304" pitchFamily="18" charset="0"/>
                          <a:cs typeface="Times New Roman"/>
                        </a:rPr>
                        <a:t> at National Life in Montpelier, VT.  8:00 am– 12:00 pm.</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a:lnSpc>
                          <a:spcPts val="1000"/>
                        </a:lnSpc>
                        <a:spcBef>
                          <a:spcPts val="290"/>
                        </a:spcBef>
                      </a:pPr>
                      <a:r>
                        <a:rPr lang="en-US" sz="850" baseline="0" dirty="0" smtClean="0">
                          <a:latin typeface="Palatino Linotype" panose="02040502050505030304" pitchFamily="18" charset="0"/>
                          <a:cs typeface="Times New Roman"/>
                        </a:rPr>
                        <a:t>Fact sheets can be found for additional projects featured at the 2017 Symposium at </a:t>
                      </a:r>
                      <a:r>
                        <a:rPr lang="en-US" sz="850" baseline="0" dirty="0" smtClean="0">
                          <a:latin typeface="Palatino Linotype" panose="02040502050505030304" pitchFamily="18" charset="0"/>
                          <a:cs typeface="Times New Roman"/>
                          <a:hlinkClick r:id="rId2"/>
                        </a:rPr>
                        <a:t>http://vtrans.vermont.gov/planning/research/2017symposium</a:t>
                      </a:r>
                      <a:r>
                        <a:rPr lang="en-US" sz="850" baseline="0" dirty="0" smtClean="0">
                          <a:latin typeface="Palatino Linotype" panose="02040502050505030304" pitchFamily="18" charset="0"/>
                          <a:cs typeface="Times New Roman"/>
                        </a:rPr>
                        <a:t> </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a:lnSpc>
                          <a:spcPts val="1000"/>
                        </a:lnSpc>
                        <a:spcBef>
                          <a:spcPts val="290"/>
                        </a:spcBef>
                      </a:pPr>
                      <a:r>
                        <a:rPr lang="en-US" sz="850" baseline="0" dirty="0" smtClean="0">
                          <a:latin typeface="Palatino Linotype" panose="02040502050505030304" pitchFamily="18" charset="0"/>
                          <a:cs typeface="Times New Roman"/>
                        </a:rPr>
                        <a:t>Additional information about the </a:t>
                      </a:r>
                      <a:r>
                        <a:rPr lang="en-US" sz="850" b="1" baseline="0" dirty="0" err="1" smtClean="0">
                          <a:latin typeface="Palatino Linotype" panose="02040502050505030304" pitchFamily="18" charset="0"/>
                          <a:cs typeface="Times New Roman"/>
                        </a:rPr>
                        <a:t>VTrans</a:t>
                      </a:r>
                      <a:r>
                        <a:rPr lang="en-US" sz="850" b="1" baseline="0" dirty="0" smtClean="0">
                          <a:latin typeface="Palatino Linotype" panose="02040502050505030304" pitchFamily="18" charset="0"/>
                          <a:cs typeface="Times New Roman"/>
                        </a:rPr>
                        <a:t> Research Program </a:t>
                      </a:r>
                      <a:r>
                        <a:rPr lang="en-US" sz="850" baseline="0" dirty="0" smtClean="0">
                          <a:latin typeface="Palatino Linotype" panose="02040502050505030304" pitchFamily="18" charset="0"/>
                          <a:cs typeface="Times New Roman"/>
                        </a:rPr>
                        <a:t>can be found at </a:t>
                      </a:r>
                      <a:r>
                        <a:rPr lang="en-US" sz="850" baseline="0" dirty="0" smtClean="0">
                          <a:latin typeface="Palatino Linotype" panose="02040502050505030304" pitchFamily="18" charset="0"/>
                          <a:cs typeface="Times New Roman"/>
                          <a:hlinkClick r:id="rId3"/>
                        </a:rPr>
                        <a:t>http://vtrans.vermont.gov/planning/research</a:t>
                      </a:r>
                      <a:r>
                        <a:rPr lang="en-US" sz="850" baseline="0" dirty="0" smtClean="0">
                          <a:latin typeface="Palatino Linotype" panose="02040502050505030304" pitchFamily="18" charset="0"/>
                          <a:cs typeface="Times New Roman"/>
                        </a:rPr>
                        <a:t> </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lvl="0" indent="0" defTabSz="914400" eaLnBrk="1" fontAlgn="auto" latinLnBrk="0" hangingPunct="1">
                        <a:lnSpc>
                          <a:spcPts val="1000"/>
                        </a:lnSpc>
                        <a:spcBef>
                          <a:spcPts val="290"/>
                        </a:spcBef>
                        <a:spcAft>
                          <a:spcPts val="0"/>
                        </a:spcAft>
                        <a:buClrTx/>
                        <a:buSzTx/>
                        <a:buFontTx/>
                        <a:buNone/>
                        <a:tabLst/>
                        <a:defRPr/>
                      </a:pPr>
                      <a:r>
                        <a:rPr lang="en-US" sz="850" baseline="0" dirty="0" smtClean="0">
                          <a:latin typeface="Palatino Linotype" panose="02040502050505030304" pitchFamily="18" charset="0"/>
                          <a:cs typeface="Times New Roman"/>
                        </a:rPr>
                        <a:t>Additional information about the </a:t>
                      </a:r>
                      <a:r>
                        <a:rPr lang="en-US" sz="850" b="1" baseline="0" dirty="0" smtClean="0">
                          <a:latin typeface="Palatino Linotype" panose="02040502050505030304" pitchFamily="18" charset="0"/>
                          <a:cs typeface="Times New Roman"/>
                        </a:rPr>
                        <a:t>VTrans STIC Program </a:t>
                      </a:r>
                      <a:r>
                        <a:rPr lang="en-US" sz="850" baseline="0" dirty="0" smtClean="0">
                          <a:latin typeface="Palatino Linotype" panose="02040502050505030304" pitchFamily="18" charset="0"/>
                          <a:cs typeface="Times New Roman"/>
                        </a:rPr>
                        <a:t>can be found at </a:t>
                      </a:r>
                      <a:r>
                        <a:rPr lang="en-US" sz="850" baseline="0" dirty="0" smtClean="0">
                          <a:latin typeface="Palatino Linotype" panose="02040502050505030304" pitchFamily="18" charset="0"/>
                          <a:cs typeface="Times New Roman"/>
                          <a:hlinkClick r:id="rId4"/>
                        </a:rPr>
                        <a:t>http://vtrans.vermont.gov/boards-councils/stic</a:t>
                      </a:r>
                      <a:r>
                        <a:rPr lang="en-US" sz="850" baseline="0" dirty="0" smtClean="0">
                          <a:latin typeface="Palatino Linotype" panose="02040502050505030304" pitchFamily="18" charset="0"/>
                          <a:cs typeface="Times New Roman"/>
                        </a:rPr>
                        <a:t>  </a:t>
                      </a:r>
                      <a:endParaRPr lang="en-US" sz="850" dirty="0" smtClean="0">
                        <a:latin typeface="Palatino Linotype" panose="02040502050505030304" pitchFamily="18" charset="0"/>
                        <a:cs typeface="Times New Roman"/>
                      </a:endParaRPr>
                    </a:p>
                  </a:txBody>
                  <a:tcPr marL="0" marR="0" marT="0" marB="0">
                    <a:lnL w="12699">
                      <a:solidFill>
                        <a:srgbClr val="395F3A"/>
                      </a:solidFill>
                      <a:prstDash val="solid"/>
                    </a:lnL>
                    <a:lnR w="12699">
                      <a:solidFill>
                        <a:srgbClr val="395F3A"/>
                      </a:solidFill>
                      <a:prstDash val="solid"/>
                    </a:lnR>
                    <a:lnB w="12699">
                      <a:solidFill>
                        <a:srgbClr val="395F3A"/>
                      </a:solidFill>
                      <a:prstDash val="solid"/>
                    </a:lnB>
                    <a:solidFill>
                      <a:schemeClr val="tx2">
                        <a:lumMod val="40000"/>
                        <a:lumOff val="60000"/>
                        <a:alpha val="25000"/>
                      </a:schemeClr>
                    </a:solidFill>
                  </a:tcPr>
                </a:tc>
                <a:tc vMerge="1">
                  <a:txBody>
                    <a:bodyPr/>
                    <a:lstStyle/>
                    <a:p>
                      <a:pPr marL="70485" lvl="0" algn="just">
                        <a:spcBef>
                          <a:spcPts val="65"/>
                        </a:spcBef>
                      </a:pPr>
                      <a:endParaRPr lang="en-US" sz="900" b="1" kern="0" spc="20" dirty="0" smtClean="0">
                        <a:latin typeface="Palatino Linotype" panose="02040502050505030304" pitchFamily="18" charset="0"/>
                        <a:cs typeface="Calibri"/>
                      </a:endParaRPr>
                    </a:p>
                  </a:txBody>
                  <a:tcPr marL="0" marR="0" marT="0" marB="0">
                    <a:lnL w="12699">
                      <a:solidFill>
                        <a:srgbClr val="395F3A"/>
                      </a:solidFill>
                      <a:prstDash val="solid"/>
                    </a:lnL>
                  </a:tcPr>
                </a:tc>
                <a:extLst>
                  <a:ext uri="{0D108BD9-81ED-4DB2-BD59-A6C34878D82A}">
                    <a16:rowId xmlns:a16="http://schemas.microsoft.com/office/drawing/2014/main" val="10003"/>
                  </a:ext>
                </a:extLst>
              </a:tr>
            </a:tbl>
          </a:graphicData>
        </a:graphic>
      </p:graphicFrame>
      <p:pic>
        <p:nvPicPr>
          <p:cNvPr id="30" name="Picture 29"/>
          <p:cNvPicPr>
            <a:picLocks noChangeAspect="1"/>
          </p:cNvPicPr>
          <p:nvPr/>
        </p:nvPicPr>
        <p:blipFill>
          <a:blip r:embed="rId5"/>
          <a:stretch>
            <a:fillRect/>
          </a:stretch>
        </p:blipFill>
        <p:spPr>
          <a:xfrm>
            <a:off x="433293" y="310758"/>
            <a:ext cx="1759779" cy="435589"/>
          </a:xfrm>
          <a:prstGeom prst="rect">
            <a:avLst/>
          </a:prstGeom>
        </p:spPr>
      </p:pic>
      <p:sp>
        <p:nvSpPr>
          <p:cNvPr id="32" name="TextBox 31"/>
          <p:cNvSpPr txBox="1"/>
          <p:nvPr/>
        </p:nvSpPr>
        <p:spPr>
          <a:xfrm>
            <a:off x="496582" y="922450"/>
            <a:ext cx="1696490" cy="646331"/>
          </a:xfrm>
          <a:prstGeom prst="rect">
            <a:avLst/>
          </a:prstGeom>
          <a:solidFill>
            <a:schemeClr val="tx2">
              <a:lumMod val="20000"/>
              <a:lumOff val="80000"/>
              <a:alpha val="25000"/>
            </a:schemeClr>
          </a:solidFill>
        </p:spPr>
        <p:txBody>
          <a:bodyPr wrap="none" rtlCol="0">
            <a:spAutoFit/>
          </a:bodyPr>
          <a:lstStyle/>
          <a:p>
            <a:pPr algn="ctr"/>
            <a:r>
              <a:rPr lang="en-US" b="1" dirty="0" smtClean="0">
                <a:latin typeface="Franklin Gothic Medium" panose="020B0603020102020204" pitchFamily="34" charset="0"/>
              </a:rPr>
              <a:t>2017 Research</a:t>
            </a:r>
          </a:p>
          <a:p>
            <a:pPr algn="ctr"/>
            <a:r>
              <a:rPr lang="en-US" b="1" dirty="0" smtClean="0">
                <a:latin typeface="Franklin Gothic Medium" panose="020B0603020102020204" pitchFamily="34" charset="0"/>
              </a:rPr>
              <a:t>Symposium</a:t>
            </a:r>
            <a:endParaRPr lang="en-US" b="1" dirty="0">
              <a:latin typeface="Franklin Gothic Medium" panose="020B06030201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66085500"/>
              </p:ext>
            </p:extLst>
          </p:nvPr>
        </p:nvGraphicFramePr>
        <p:xfrm>
          <a:off x="2457936" y="5197637"/>
          <a:ext cx="5181600" cy="4556760"/>
        </p:xfrm>
        <a:graphic>
          <a:graphicData uri="http://schemas.openxmlformats.org/drawingml/2006/table">
            <a:tbl>
              <a:tblPr firstRow="1" bandRow="1">
                <a:tableStyleId>{5C22544A-7EE6-4342-B048-85BDC9FD1C3A}</a:tableStyleId>
              </a:tblPr>
              <a:tblGrid>
                <a:gridCol w="2750168">
                  <a:extLst>
                    <a:ext uri="{9D8B030D-6E8A-4147-A177-3AD203B41FA5}">
                      <a16:colId xmlns:a16="http://schemas.microsoft.com/office/drawing/2014/main" val="1514835123"/>
                    </a:ext>
                  </a:extLst>
                </a:gridCol>
                <a:gridCol w="2431432">
                  <a:extLst>
                    <a:ext uri="{9D8B030D-6E8A-4147-A177-3AD203B41FA5}">
                      <a16:colId xmlns:a16="http://schemas.microsoft.com/office/drawing/2014/main" val="1144926943"/>
                    </a:ext>
                  </a:extLst>
                </a:gridCol>
              </a:tblGrid>
              <a:tr h="2035534">
                <a:tc>
                  <a:txBody>
                    <a:bodyPr/>
                    <a:lstStyle/>
                    <a:p>
                      <a:pPr marL="70485" marR="0" lvl="0" indent="0" algn="just" defTabSz="914400" eaLnBrk="1" fontAlgn="auto" latinLnBrk="0" hangingPunct="1">
                        <a:lnSpc>
                          <a:spcPct val="100000"/>
                        </a:lnSpc>
                        <a:spcBef>
                          <a:spcPts val="65"/>
                        </a:spcBef>
                        <a:spcAft>
                          <a:spcPts val="0"/>
                        </a:spcAft>
                        <a:buClrTx/>
                        <a:buSzTx/>
                        <a:buFontTx/>
                        <a:buNone/>
                        <a:tabLst/>
                        <a:defRPr/>
                      </a:pPr>
                      <a:r>
                        <a:rPr kumimoji="0" lang="en-US" sz="900" b="1" i="0" u="none" strike="noStrike" kern="0" cap="none" spc="20" normalizeH="0" baseline="0" noProof="0" dirty="0" smtClean="0">
                          <a:ln>
                            <a:noFill/>
                          </a:ln>
                          <a:solidFill>
                            <a:srgbClr val="231F20"/>
                          </a:solidFill>
                          <a:effectLst/>
                          <a:uLnTx/>
                          <a:uFillTx/>
                          <a:latin typeface="Palatino Linotype" panose="02040502050505030304" pitchFamily="18" charset="0"/>
                          <a:ea typeface="+mn-ea"/>
                          <a:cs typeface="Calibri"/>
                        </a:rPr>
                        <a:t>Project Action Items:</a:t>
                      </a:r>
                    </a:p>
                    <a:p>
                      <a:endParaRPr lang="en-US" sz="900" b="0" smtClean="0">
                        <a:solidFill>
                          <a:schemeClr val="tx1"/>
                        </a:solidFill>
                        <a:latin typeface="Palatino Linotype" panose="02040502050505030304" pitchFamily="18" charset="0"/>
                      </a:endParaRPr>
                    </a:p>
                    <a:p>
                      <a:endParaRPr lang="en-US" sz="900" b="0" smtClean="0">
                        <a:solidFill>
                          <a:schemeClr val="tx1"/>
                        </a:solidFill>
                        <a:latin typeface="Palatino Linotype" panose="02040502050505030304" pitchFamily="18" charset="0"/>
                      </a:endParaRPr>
                    </a:p>
                    <a:p>
                      <a:endParaRPr lang="en-US" sz="900" b="0" smtClean="0">
                        <a:solidFill>
                          <a:schemeClr val="tx1"/>
                        </a:solidFill>
                        <a:latin typeface="Palatino Linotype" panose="02040502050505030304" pitchFamily="18" charset="0"/>
                      </a:endParaRPr>
                    </a:p>
                    <a:p>
                      <a:r>
                        <a:rPr lang="en-US" sz="900" b="0" smtClean="0">
                          <a:solidFill>
                            <a:schemeClr val="tx1"/>
                          </a:solidFill>
                          <a:latin typeface="Palatino Linotype" panose="02040502050505030304" pitchFamily="18" charset="0"/>
                        </a:rPr>
                        <a:t>	</a:t>
                      </a:r>
                    </a:p>
                    <a:p>
                      <a:r>
                        <a:rPr lang="en-US" sz="900" b="0" smtClean="0">
                          <a:solidFill>
                            <a:schemeClr val="tx1"/>
                          </a:solidFill>
                          <a:latin typeface="Palatino Linotype" panose="02040502050505030304" pitchFamily="18" charset="0"/>
                        </a:rPr>
                        <a:t>		</a:t>
                      </a:r>
                      <a:endParaRPr lang="en-US" dirty="0"/>
                    </a:p>
                  </a:txBody>
                  <a:tcPr>
                    <a:lnR w="3175" cap="flat" cmpd="sng" algn="ctr">
                      <a:solidFill>
                        <a:schemeClr val="bg1">
                          <a:lumMod val="75000"/>
                        </a:schemeClr>
                      </a:solidFill>
                      <a:prstDash val="solid"/>
                      <a:round/>
                      <a:headEnd type="none" w="med" len="med"/>
                      <a:tailEnd type="none" w="med" len="med"/>
                    </a:lnR>
                    <a:noFill/>
                  </a:tcPr>
                </a:tc>
                <a:tc>
                  <a:txBody>
                    <a:bodyPr/>
                    <a:lstStyle/>
                    <a:p>
                      <a:pPr marL="70485" marR="0" lvl="0" indent="0" algn="just" defTabSz="914400" eaLnBrk="1" fontAlgn="auto" latinLnBrk="0" hangingPunct="1">
                        <a:lnSpc>
                          <a:spcPct val="100000"/>
                        </a:lnSpc>
                        <a:spcBef>
                          <a:spcPts val="65"/>
                        </a:spcBef>
                        <a:spcAft>
                          <a:spcPts val="0"/>
                        </a:spcAft>
                        <a:buClrTx/>
                        <a:buSzTx/>
                        <a:buFontTx/>
                        <a:buNone/>
                        <a:tabLst/>
                        <a:defRPr/>
                      </a:pPr>
                      <a:r>
                        <a:rPr kumimoji="0" lang="en-US" sz="900" b="1" i="0" u="none" strike="noStrike" kern="0" cap="none" spc="20" normalizeH="0" baseline="0" noProof="0" dirty="0" smtClean="0">
                          <a:ln>
                            <a:noFill/>
                          </a:ln>
                          <a:solidFill>
                            <a:prstClr val="black"/>
                          </a:solidFill>
                          <a:effectLst/>
                          <a:uLnTx/>
                          <a:uFillTx/>
                          <a:latin typeface="Palatino Linotype" panose="02040502050505030304" pitchFamily="18" charset="0"/>
                          <a:ea typeface="+mn-ea"/>
                          <a:cs typeface="Calibri"/>
                        </a:rPr>
                        <a:t>Future Action Items:</a:t>
                      </a:r>
                    </a:p>
                    <a:p>
                      <a:pPr marL="70485" marR="0" lvl="0" indent="0" algn="just" defTabSz="914400" eaLnBrk="1" fontAlgn="auto" latinLnBrk="0" hangingPunct="1">
                        <a:lnSpc>
                          <a:spcPct val="100000"/>
                        </a:lnSpc>
                        <a:spcBef>
                          <a:spcPts val="65"/>
                        </a:spcBef>
                        <a:spcAft>
                          <a:spcPts val="0"/>
                        </a:spcAft>
                        <a:buClrTx/>
                        <a:buSzTx/>
                        <a:buFontTx/>
                        <a:buNone/>
                        <a:tabLst/>
                        <a:defRPr/>
                      </a:pPr>
                      <a:r>
                        <a:rPr kumimoji="0" lang="en-US" sz="900" b="0" i="0" u="none" strike="noStrike" kern="0" cap="none" spc="20" normalizeH="0" baseline="0" noProof="0" dirty="0" smtClean="0">
                          <a:ln>
                            <a:noFill/>
                          </a:ln>
                          <a:solidFill>
                            <a:prstClr val="black"/>
                          </a:solidFill>
                          <a:effectLst/>
                          <a:uLnTx/>
                          <a:uFillTx/>
                          <a:latin typeface="Palatino Linotype" panose="02040502050505030304" pitchFamily="18" charset="0"/>
                          <a:ea typeface="+mn-ea"/>
                          <a:cs typeface="Calibri"/>
                        </a:rPr>
                        <a:t> </a:t>
                      </a:r>
                    </a:p>
                    <a:p>
                      <a:pPr marL="70485" marR="0" lvl="0" indent="0" defTabSz="914400" eaLnBrk="1" fontAlgn="auto" latinLnBrk="0" hangingPunct="1">
                        <a:lnSpc>
                          <a:spcPct val="100000"/>
                        </a:lnSpc>
                        <a:spcBef>
                          <a:spcPts val="65"/>
                        </a:spcBef>
                        <a:spcAft>
                          <a:spcPts val="0"/>
                        </a:spcAft>
                        <a:buClrTx/>
                        <a:buSzTx/>
                        <a:buFontTx/>
                        <a:buNone/>
                        <a:tabLst/>
                        <a:defRPr/>
                      </a:pPr>
                      <a:r>
                        <a:rPr kumimoji="0" lang="en-US" sz="900" b="0" i="0" u="none" strike="noStrike" kern="0" cap="none" spc="20" normalizeH="0" baseline="0" noProof="0" dirty="0" smtClean="0">
                          <a:ln>
                            <a:noFill/>
                          </a:ln>
                          <a:solidFill>
                            <a:srgbClr val="231F20"/>
                          </a:solidFill>
                          <a:effectLst/>
                          <a:uLnTx/>
                          <a:uFillTx/>
                          <a:latin typeface="Palatino Linotype" panose="02040502050505030304" pitchFamily="18" charset="0"/>
                          <a:ea typeface="+mn-ea"/>
                          <a:cs typeface="Calibri"/>
                        </a:rPr>
                        <a:t>• </a:t>
                      </a:r>
                      <a:r>
                        <a:rPr kumimoji="0" lang="en-US" sz="900" b="0" i="0" u="none" strike="noStrike" kern="0" cap="none" spc="0" normalizeH="0" baseline="0" noProof="0" dirty="0" smtClean="0">
                          <a:ln>
                            <a:noFill/>
                          </a:ln>
                          <a:solidFill>
                            <a:prstClr val="black"/>
                          </a:solidFill>
                          <a:effectLst/>
                          <a:uLnTx/>
                          <a:uFillTx/>
                          <a:latin typeface="Palatino Linotype" panose="02040502050505030304" pitchFamily="18" charset="0"/>
                          <a:ea typeface="+mn-ea"/>
                          <a:cs typeface="+mn-cs"/>
                        </a:rPr>
                        <a:t>Institute Mechanisms for Agency-wide Project Prioritization and Coordination </a:t>
                      </a:r>
                      <a:br>
                        <a:rPr kumimoji="0" lang="en-US" sz="900" b="0" i="0" u="none" strike="noStrike" kern="0" cap="none" spc="0" normalizeH="0" baseline="0" noProof="0" dirty="0" smtClean="0">
                          <a:ln>
                            <a:noFill/>
                          </a:ln>
                          <a:solidFill>
                            <a:prstClr val="black"/>
                          </a:solidFill>
                          <a:effectLst/>
                          <a:uLnTx/>
                          <a:uFillTx/>
                          <a:latin typeface="Palatino Linotype" panose="02040502050505030304" pitchFamily="18" charset="0"/>
                          <a:ea typeface="+mn-ea"/>
                          <a:cs typeface="+mn-cs"/>
                        </a:rPr>
                      </a:br>
                      <a:r>
                        <a:rPr kumimoji="0" lang="en-US" sz="900" b="0" i="0" u="none" strike="noStrike" kern="0" cap="none" spc="0" normalizeH="0" baseline="0" noProof="0" dirty="0" smtClean="0">
                          <a:ln>
                            <a:noFill/>
                          </a:ln>
                          <a:solidFill>
                            <a:prstClr val="black"/>
                          </a:solidFill>
                          <a:effectLst/>
                          <a:uLnTx/>
                          <a:uFillTx/>
                          <a:latin typeface="Palatino Linotype" panose="02040502050505030304" pitchFamily="18" charset="0"/>
                          <a:ea typeface="+mn-ea"/>
                          <a:cs typeface="+mn-cs"/>
                        </a:rPr>
                        <a:t>        </a:t>
                      </a:r>
                      <a:r>
                        <a:rPr kumimoji="0" lang="en-US" sz="900" b="0" i="1" u="none" strike="noStrike" kern="0" cap="none" spc="0" normalizeH="0" baseline="0" noProof="0" dirty="0" smtClean="0">
                          <a:ln>
                            <a:noFill/>
                          </a:ln>
                          <a:solidFill>
                            <a:prstClr val="black"/>
                          </a:solidFill>
                          <a:effectLst/>
                          <a:uLnTx/>
                          <a:uFillTx/>
                          <a:latin typeface="Palatino Linotype" panose="02040502050505030304" pitchFamily="18" charset="0"/>
                          <a:ea typeface="+mn-ea"/>
                          <a:cs typeface="+mn-cs"/>
                        </a:rPr>
                        <a:t>Supporting proper resource allocation and leveling, and</a:t>
                      </a:r>
                      <a:br>
                        <a:rPr kumimoji="0" lang="en-US" sz="900" b="0" i="1" u="none" strike="noStrike" kern="0" cap="none" spc="0" normalizeH="0" baseline="0" noProof="0" dirty="0" smtClean="0">
                          <a:ln>
                            <a:noFill/>
                          </a:ln>
                          <a:solidFill>
                            <a:prstClr val="black"/>
                          </a:solidFill>
                          <a:effectLst/>
                          <a:uLnTx/>
                          <a:uFillTx/>
                          <a:latin typeface="Palatino Linotype" panose="02040502050505030304" pitchFamily="18" charset="0"/>
                          <a:ea typeface="+mn-ea"/>
                          <a:cs typeface="+mn-cs"/>
                        </a:rPr>
                      </a:br>
                      <a:r>
                        <a:rPr kumimoji="0" lang="en-US" sz="900" b="0" i="1" u="none" strike="noStrike" kern="0" cap="none" spc="0" normalizeH="0" baseline="0" noProof="0" dirty="0" smtClean="0">
                          <a:ln>
                            <a:noFill/>
                          </a:ln>
                          <a:solidFill>
                            <a:prstClr val="black"/>
                          </a:solidFill>
                          <a:effectLst/>
                          <a:uLnTx/>
                          <a:uFillTx/>
                          <a:latin typeface="Palatino Linotype" panose="02040502050505030304" pitchFamily="18" charset="0"/>
                          <a:ea typeface="+mn-ea"/>
                          <a:cs typeface="+mn-cs"/>
                        </a:rPr>
                        <a:t>        Coordination of projects between programs and along corridors (including transportation assets and traffic management strategies)</a:t>
                      </a:r>
                      <a:r>
                        <a:rPr kumimoji="0" lang="en-US" sz="900" b="0" i="0" u="none" strike="noStrike" kern="0" cap="none" spc="0" normalizeH="0" baseline="0" noProof="0" dirty="0" smtClean="0">
                          <a:ln>
                            <a:noFill/>
                          </a:ln>
                          <a:solidFill>
                            <a:prstClr val="black"/>
                          </a:solidFill>
                          <a:effectLst/>
                          <a:uLnTx/>
                          <a:uFillTx/>
                          <a:latin typeface="Palatino Linotype" panose="02040502050505030304" pitchFamily="18" charset="0"/>
                          <a:ea typeface="+mn-ea"/>
                          <a:cs typeface="+mn-cs"/>
                        </a:rPr>
                        <a:t/>
                      </a:r>
                      <a:br>
                        <a:rPr kumimoji="0" lang="en-US" sz="900" b="0" i="0" u="none" strike="noStrike" kern="0" cap="none" spc="0" normalizeH="0" baseline="0" noProof="0" dirty="0" smtClean="0">
                          <a:ln>
                            <a:noFill/>
                          </a:ln>
                          <a:solidFill>
                            <a:prstClr val="black"/>
                          </a:solidFill>
                          <a:effectLst/>
                          <a:uLnTx/>
                          <a:uFillTx/>
                          <a:latin typeface="Palatino Linotype" panose="02040502050505030304" pitchFamily="18" charset="0"/>
                          <a:ea typeface="+mn-ea"/>
                          <a:cs typeface="+mn-cs"/>
                        </a:rPr>
                      </a:br>
                      <a:r>
                        <a:rPr kumimoji="0" lang="en-US" sz="900" b="0" i="0" u="none" strike="noStrike" kern="0" cap="none" spc="20" normalizeH="0" baseline="0" noProof="0" dirty="0" smtClean="0">
                          <a:ln>
                            <a:noFill/>
                          </a:ln>
                          <a:solidFill>
                            <a:srgbClr val="231F20"/>
                          </a:solidFill>
                          <a:effectLst/>
                          <a:uLnTx/>
                          <a:uFillTx/>
                          <a:latin typeface="Palatino Linotype" panose="02040502050505030304" pitchFamily="18" charset="0"/>
                          <a:ea typeface="+mn-ea"/>
                          <a:cs typeface="Calibri"/>
                        </a:rPr>
                        <a:t>• </a:t>
                      </a:r>
                      <a:r>
                        <a:rPr kumimoji="0" lang="en-US" sz="900" b="0" i="0" u="none" strike="noStrike" kern="0" cap="none" spc="0" normalizeH="0" baseline="0" noProof="0" dirty="0" smtClean="0">
                          <a:ln>
                            <a:noFill/>
                          </a:ln>
                          <a:solidFill>
                            <a:prstClr val="black"/>
                          </a:solidFill>
                          <a:effectLst/>
                          <a:uLnTx/>
                          <a:uFillTx/>
                          <a:latin typeface="Palatino Linotype" panose="02040502050505030304" pitchFamily="18" charset="0"/>
                          <a:ea typeface="+mn-ea"/>
                          <a:cs typeface="+mn-cs"/>
                        </a:rPr>
                        <a:t>Explore additional opportunities for </a:t>
                      </a:r>
                      <a:br>
                        <a:rPr kumimoji="0" lang="en-US" sz="900" b="0" i="0" u="none" strike="noStrike" kern="0" cap="none" spc="0" normalizeH="0" baseline="0" noProof="0" dirty="0" smtClean="0">
                          <a:ln>
                            <a:noFill/>
                          </a:ln>
                          <a:solidFill>
                            <a:prstClr val="black"/>
                          </a:solidFill>
                          <a:effectLst/>
                          <a:uLnTx/>
                          <a:uFillTx/>
                          <a:latin typeface="Palatino Linotype" panose="02040502050505030304" pitchFamily="18" charset="0"/>
                          <a:ea typeface="+mn-ea"/>
                          <a:cs typeface="+mn-cs"/>
                        </a:rPr>
                      </a:br>
                      <a:r>
                        <a:rPr kumimoji="0" lang="en-US" sz="900" b="0" i="0" u="none" strike="noStrike" kern="0" cap="none" spc="0" normalizeH="0" baseline="0" noProof="0" dirty="0" smtClean="0">
                          <a:ln>
                            <a:noFill/>
                          </a:ln>
                          <a:solidFill>
                            <a:prstClr val="black"/>
                          </a:solidFill>
                          <a:effectLst/>
                          <a:uLnTx/>
                          <a:uFillTx/>
                          <a:latin typeface="Palatino Linotype" panose="02040502050505030304" pitchFamily="18" charset="0"/>
                          <a:ea typeface="+mn-ea"/>
                          <a:cs typeface="+mn-cs"/>
                        </a:rPr>
                        <a:t>        T</a:t>
                      </a:r>
                      <a:r>
                        <a:rPr kumimoji="0" lang="en-US" sz="900" b="0" i="1" u="none" strike="noStrike" kern="0" cap="none" spc="0" normalizeH="0" baseline="0" noProof="0" dirty="0" smtClean="0">
                          <a:ln>
                            <a:noFill/>
                          </a:ln>
                          <a:solidFill>
                            <a:prstClr val="black"/>
                          </a:solidFill>
                          <a:effectLst/>
                          <a:uLnTx/>
                          <a:uFillTx/>
                          <a:latin typeface="Palatino Linotype" panose="02040502050505030304" pitchFamily="18" charset="0"/>
                          <a:ea typeface="+mn-ea"/>
                          <a:cs typeface="+mn-cs"/>
                        </a:rPr>
                        <a:t>eam co-location</a:t>
                      </a:r>
                      <a:br>
                        <a:rPr kumimoji="0" lang="en-US" sz="900" b="0" i="1" u="none" strike="noStrike" kern="0" cap="none" spc="0" normalizeH="0" baseline="0" noProof="0" dirty="0" smtClean="0">
                          <a:ln>
                            <a:noFill/>
                          </a:ln>
                          <a:solidFill>
                            <a:prstClr val="black"/>
                          </a:solidFill>
                          <a:effectLst/>
                          <a:uLnTx/>
                          <a:uFillTx/>
                          <a:latin typeface="Palatino Linotype" panose="02040502050505030304" pitchFamily="18" charset="0"/>
                          <a:ea typeface="+mn-ea"/>
                          <a:cs typeface="+mn-cs"/>
                        </a:rPr>
                      </a:br>
                      <a:r>
                        <a:rPr kumimoji="0" lang="en-US" sz="900" b="0" i="1" u="none" strike="noStrike" kern="0" cap="none" spc="0" normalizeH="0" baseline="0" noProof="0" dirty="0" smtClean="0">
                          <a:ln>
                            <a:noFill/>
                          </a:ln>
                          <a:solidFill>
                            <a:prstClr val="black"/>
                          </a:solidFill>
                          <a:effectLst/>
                          <a:uLnTx/>
                          <a:uFillTx/>
                          <a:latin typeface="Palatino Linotype" panose="02040502050505030304" pitchFamily="18" charset="0"/>
                          <a:ea typeface="+mn-ea"/>
                          <a:cs typeface="+mn-cs"/>
                        </a:rPr>
                        <a:t>        Environmental, ROW and Construction </a:t>
                      </a:r>
                    </a:p>
                    <a:p>
                      <a:pPr marL="70485" marR="0" lvl="0" indent="0" defTabSz="914400" eaLnBrk="1" fontAlgn="auto" latinLnBrk="0" hangingPunct="1">
                        <a:lnSpc>
                          <a:spcPct val="100000"/>
                        </a:lnSpc>
                        <a:spcBef>
                          <a:spcPts val="65"/>
                        </a:spcBef>
                        <a:spcAft>
                          <a:spcPts val="0"/>
                        </a:spcAft>
                        <a:buClrTx/>
                        <a:buSzTx/>
                        <a:buFontTx/>
                        <a:buNone/>
                        <a:tabLst/>
                        <a:defRPr/>
                      </a:pPr>
                      <a:r>
                        <a:rPr kumimoji="0" lang="en-US" sz="900" b="0" i="0" u="none" strike="noStrike" kern="0" cap="none" spc="20" normalizeH="0" baseline="0" noProof="0" dirty="0" smtClean="0">
                          <a:ln>
                            <a:noFill/>
                          </a:ln>
                          <a:solidFill>
                            <a:srgbClr val="231F20"/>
                          </a:solidFill>
                          <a:effectLst/>
                          <a:uLnTx/>
                          <a:uFillTx/>
                          <a:latin typeface="Palatino Linotype" panose="02040502050505030304" pitchFamily="18" charset="0"/>
                          <a:ea typeface="+mn-ea"/>
                          <a:cs typeface="Calibri"/>
                        </a:rPr>
                        <a:t>• </a:t>
                      </a:r>
                      <a:r>
                        <a:rPr kumimoji="0" lang="en-US" sz="900" b="0" i="0" u="none" strike="noStrike" kern="0" cap="none" spc="0" normalizeH="0" baseline="0" noProof="0" dirty="0" smtClean="0">
                          <a:ln>
                            <a:noFill/>
                          </a:ln>
                          <a:solidFill>
                            <a:prstClr val="black"/>
                          </a:solidFill>
                          <a:effectLst/>
                          <a:uLnTx/>
                          <a:uFillTx/>
                          <a:latin typeface="Palatino Linotype" panose="02040502050505030304" pitchFamily="18" charset="0"/>
                          <a:ea typeface="+mn-ea"/>
                          <a:cs typeface="+mn-cs"/>
                        </a:rPr>
                        <a:t>Enhancing Plan Quality </a:t>
                      </a:r>
                      <a:br>
                        <a:rPr kumimoji="0" lang="en-US" sz="900" b="0" i="0" u="none" strike="noStrike" kern="0" cap="none" spc="0" normalizeH="0" baseline="0" noProof="0" dirty="0" smtClean="0">
                          <a:ln>
                            <a:noFill/>
                          </a:ln>
                          <a:solidFill>
                            <a:prstClr val="black"/>
                          </a:solidFill>
                          <a:effectLst/>
                          <a:uLnTx/>
                          <a:uFillTx/>
                          <a:latin typeface="Palatino Linotype" panose="02040502050505030304" pitchFamily="18" charset="0"/>
                          <a:ea typeface="+mn-ea"/>
                          <a:cs typeface="+mn-cs"/>
                        </a:rPr>
                      </a:br>
                      <a:r>
                        <a:rPr kumimoji="0" lang="en-US" sz="900" b="0" i="0" u="none" strike="noStrike" kern="0" cap="none" spc="0" normalizeH="0" baseline="0" noProof="0" dirty="0" smtClean="0">
                          <a:ln>
                            <a:noFill/>
                          </a:ln>
                          <a:solidFill>
                            <a:prstClr val="black"/>
                          </a:solidFill>
                          <a:effectLst/>
                          <a:uLnTx/>
                          <a:uFillTx/>
                          <a:latin typeface="Palatino Linotype" panose="02040502050505030304" pitchFamily="18" charset="0"/>
                          <a:ea typeface="+mn-ea"/>
                          <a:cs typeface="+mn-cs"/>
                        </a:rPr>
                        <a:t>        </a:t>
                      </a:r>
                      <a:r>
                        <a:rPr kumimoji="0" lang="en-US" sz="900" b="0" i="1" u="none" strike="noStrike" kern="0" cap="none" spc="0" normalizeH="0" baseline="0" noProof="0" dirty="0" smtClean="0">
                          <a:ln>
                            <a:noFill/>
                          </a:ln>
                          <a:solidFill>
                            <a:prstClr val="black"/>
                          </a:solidFill>
                          <a:effectLst/>
                          <a:uLnTx/>
                          <a:uFillTx/>
                          <a:latin typeface="Palatino Linotype" panose="02040502050505030304" pitchFamily="18" charset="0"/>
                          <a:ea typeface="+mn-ea"/>
                          <a:cs typeface="+mn-cs"/>
                        </a:rPr>
                        <a:t>Exploring processes and tools to enhance the quality of our plans and specifications reducing the risk of obstacles in construction </a:t>
                      </a:r>
                    </a:p>
                    <a:p>
                      <a:pPr marL="70485" marR="0" lvl="0" indent="0" defTabSz="914400" eaLnBrk="1" fontAlgn="auto" latinLnBrk="0" hangingPunct="1">
                        <a:lnSpc>
                          <a:spcPct val="100000"/>
                        </a:lnSpc>
                        <a:spcBef>
                          <a:spcPts val="65"/>
                        </a:spcBef>
                        <a:spcAft>
                          <a:spcPts val="0"/>
                        </a:spcAft>
                        <a:buClrTx/>
                        <a:buSzTx/>
                        <a:buFontTx/>
                        <a:buNone/>
                        <a:tabLst/>
                        <a:defRPr/>
                      </a:pPr>
                      <a:r>
                        <a:rPr kumimoji="0" lang="en-US" sz="900" b="0" i="0" u="none" strike="noStrike" kern="0" cap="none" spc="20" normalizeH="0" baseline="0" noProof="0" dirty="0" smtClean="0">
                          <a:ln>
                            <a:noFill/>
                          </a:ln>
                          <a:solidFill>
                            <a:srgbClr val="231F20"/>
                          </a:solidFill>
                          <a:effectLst/>
                          <a:uLnTx/>
                          <a:uFillTx/>
                          <a:latin typeface="Palatino Linotype" panose="02040502050505030304" pitchFamily="18" charset="0"/>
                          <a:ea typeface="+mn-ea"/>
                          <a:cs typeface="Calibri"/>
                        </a:rPr>
                        <a:t>• </a:t>
                      </a:r>
                      <a:r>
                        <a:rPr kumimoji="0" lang="en-US" sz="900" b="0" i="0" u="none" strike="noStrike" kern="0" cap="none" spc="0" normalizeH="0" baseline="0" noProof="0" dirty="0" smtClean="0">
                          <a:ln>
                            <a:noFill/>
                          </a:ln>
                          <a:solidFill>
                            <a:prstClr val="black"/>
                          </a:solidFill>
                          <a:effectLst/>
                          <a:uLnTx/>
                          <a:uFillTx/>
                          <a:latin typeface="Palatino Linotype" panose="02040502050505030304" pitchFamily="18" charset="0"/>
                          <a:ea typeface="+mn-ea"/>
                          <a:cs typeface="+mn-cs"/>
                        </a:rPr>
                        <a:t>Create Greater Partnership through the Construction Phase</a:t>
                      </a:r>
                      <a:br>
                        <a:rPr kumimoji="0" lang="en-US" sz="900" b="0" i="0" u="none" strike="noStrike" kern="0" cap="none" spc="0" normalizeH="0" baseline="0" noProof="0" dirty="0" smtClean="0">
                          <a:ln>
                            <a:noFill/>
                          </a:ln>
                          <a:solidFill>
                            <a:prstClr val="black"/>
                          </a:solidFill>
                          <a:effectLst/>
                          <a:uLnTx/>
                          <a:uFillTx/>
                          <a:latin typeface="Palatino Linotype" panose="02040502050505030304" pitchFamily="18" charset="0"/>
                          <a:ea typeface="+mn-ea"/>
                          <a:cs typeface="+mn-cs"/>
                        </a:rPr>
                      </a:br>
                      <a:r>
                        <a:rPr kumimoji="0" lang="en-US" sz="900" b="0" i="0" u="none" strike="noStrike" kern="0" cap="none" spc="0" normalizeH="0" baseline="0" noProof="0" dirty="0" smtClean="0">
                          <a:ln>
                            <a:noFill/>
                          </a:ln>
                          <a:solidFill>
                            <a:prstClr val="black"/>
                          </a:solidFill>
                          <a:effectLst/>
                          <a:uLnTx/>
                          <a:uFillTx/>
                          <a:latin typeface="Palatino Linotype" panose="02040502050505030304" pitchFamily="18" charset="0"/>
                          <a:ea typeface="+mn-ea"/>
                          <a:cs typeface="+mn-cs"/>
                        </a:rPr>
                        <a:t>        </a:t>
                      </a:r>
                      <a:r>
                        <a:rPr kumimoji="0" lang="en-US" sz="900" b="0" i="1" u="none" strike="noStrike" kern="0" cap="none" spc="0" normalizeH="0" baseline="0" noProof="0" dirty="0" smtClean="0">
                          <a:ln>
                            <a:noFill/>
                          </a:ln>
                          <a:solidFill>
                            <a:prstClr val="black"/>
                          </a:solidFill>
                          <a:effectLst/>
                          <a:uLnTx/>
                          <a:uFillTx/>
                          <a:latin typeface="Palatino Linotype" panose="02040502050505030304" pitchFamily="18" charset="0"/>
                          <a:ea typeface="+mn-ea"/>
                          <a:cs typeface="+mn-cs"/>
                        </a:rPr>
                        <a:t>Assign an RE during the design phase,</a:t>
                      </a:r>
                      <a:br>
                        <a:rPr kumimoji="0" lang="en-US" sz="900" b="0" i="1" u="none" strike="noStrike" kern="0" cap="none" spc="0" normalizeH="0" baseline="0" noProof="0" dirty="0" smtClean="0">
                          <a:ln>
                            <a:noFill/>
                          </a:ln>
                          <a:solidFill>
                            <a:prstClr val="black"/>
                          </a:solidFill>
                          <a:effectLst/>
                          <a:uLnTx/>
                          <a:uFillTx/>
                          <a:latin typeface="Palatino Linotype" panose="02040502050505030304" pitchFamily="18" charset="0"/>
                          <a:ea typeface="+mn-ea"/>
                          <a:cs typeface="+mn-cs"/>
                        </a:rPr>
                      </a:br>
                      <a:r>
                        <a:rPr kumimoji="0" lang="en-US" sz="900" b="0" i="1" u="none" strike="noStrike" kern="0" cap="none" spc="0" normalizeH="0" baseline="0" noProof="0" dirty="0" smtClean="0">
                          <a:ln>
                            <a:noFill/>
                          </a:ln>
                          <a:solidFill>
                            <a:prstClr val="black"/>
                          </a:solidFill>
                          <a:effectLst/>
                          <a:uLnTx/>
                          <a:uFillTx/>
                          <a:latin typeface="Palatino Linotype" panose="02040502050505030304" pitchFamily="18" charset="0"/>
                          <a:ea typeface="+mn-ea"/>
                          <a:cs typeface="+mn-cs"/>
                        </a:rPr>
                        <a:t>        Develop formal roles and responsibilities, and </a:t>
                      </a:r>
                      <a:br>
                        <a:rPr kumimoji="0" lang="en-US" sz="900" b="0" i="1" u="none" strike="noStrike" kern="0" cap="none" spc="0" normalizeH="0" baseline="0" noProof="0" dirty="0" smtClean="0">
                          <a:ln>
                            <a:noFill/>
                          </a:ln>
                          <a:solidFill>
                            <a:prstClr val="black"/>
                          </a:solidFill>
                          <a:effectLst/>
                          <a:uLnTx/>
                          <a:uFillTx/>
                          <a:latin typeface="Palatino Linotype" panose="02040502050505030304" pitchFamily="18" charset="0"/>
                          <a:ea typeface="+mn-ea"/>
                          <a:cs typeface="+mn-cs"/>
                        </a:rPr>
                      </a:br>
                      <a:r>
                        <a:rPr kumimoji="0" lang="en-US" sz="900" b="0" i="1" u="none" strike="noStrike" kern="0" cap="none" spc="0" normalizeH="0" baseline="0" noProof="0" dirty="0" smtClean="0">
                          <a:ln>
                            <a:noFill/>
                          </a:ln>
                          <a:solidFill>
                            <a:prstClr val="black"/>
                          </a:solidFill>
                          <a:effectLst/>
                          <a:uLnTx/>
                          <a:uFillTx/>
                          <a:latin typeface="Palatino Linotype" panose="02040502050505030304" pitchFamily="18" charset="0"/>
                          <a:ea typeface="+mn-ea"/>
                          <a:cs typeface="+mn-cs"/>
                        </a:rPr>
                        <a:t>        Create a valuable feedback loop </a:t>
                      </a:r>
                    </a:p>
                    <a:p>
                      <a:pPr marL="70485" marR="0" lvl="0" indent="0" defTabSz="914400" eaLnBrk="1" fontAlgn="auto" latinLnBrk="0" hangingPunct="1">
                        <a:lnSpc>
                          <a:spcPct val="100000"/>
                        </a:lnSpc>
                        <a:spcBef>
                          <a:spcPts val="65"/>
                        </a:spcBef>
                        <a:spcAft>
                          <a:spcPts val="0"/>
                        </a:spcAft>
                        <a:buClrTx/>
                        <a:buSzTx/>
                        <a:buFontTx/>
                        <a:buNone/>
                        <a:tabLst/>
                        <a:defRPr/>
                      </a:pPr>
                      <a:r>
                        <a:rPr kumimoji="0" lang="en-US" sz="900" b="0" i="0" u="none" strike="noStrike" kern="0" cap="none" spc="20" normalizeH="0" baseline="0" noProof="0" dirty="0" smtClean="0">
                          <a:ln>
                            <a:noFill/>
                          </a:ln>
                          <a:solidFill>
                            <a:srgbClr val="231F20"/>
                          </a:solidFill>
                          <a:effectLst/>
                          <a:uLnTx/>
                          <a:uFillTx/>
                          <a:latin typeface="Palatino Linotype" panose="02040502050505030304" pitchFamily="18" charset="0"/>
                          <a:ea typeface="+mn-ea"/>
                          <a:cs typeface="Calibri"/>
                        </a:rPr>
                        <a:t>• </a:t>
                      </a:r>
                      <a:r>
                        <a:rPr kumimoji="0" lang="en-US" sz="900" b="0" i="0" u="none" strike="noStrike" kern="0" cap="none" spc="0" normalizeH="0" baseline="0" noProof="0" dirty="0" smtClean="0">
                          <a:ln>
                            <a:noFill/>
                          </a:ln>
                          <a:solidFill>
                            <a:prstClr val="black"/>
                          </a:solidFill>
                          <a:effectLst/>
                          <a:uLnTx/>
                          <a:uFillTx/>
                          <a:latin typeface="Palatino Linotype" panose="02040502050505030304" pitchFamily="18" charset="0"/>
                          <a:ea typeface="+mn-ea"/>
                          <a:cs typeface="+mn-cs"/>
                        </a:rPr>
                        <a:t>Explore Alternative Procurement Methods </a:t>
                      </a:r>
                      <a:br>
                        <a:rPr kumimoji="0" lang="en-US" sz="900" b="0" i="0" u="none" strike="noStrike" kern="0" cap="none" spc="0" normalizeH="0" baseline="0" noProof="0" dirty="0" smtClean="0">
                          <a:ln>
                            <a:noFill/>
                          </a:ln>
                          <a:solidFill>
                            <a:prstClr val="black"/>
                          </a:solidFill>
                          <a:effectLst/>
                          <a:uLnTx/>
                          <a:uFillTx/>
                          <a:latin typeface="Palatino Linotype" panose="02040502050505030304" pitchFamily="18" charset="0"/>
                          <a:ea typeface="+mn-ea"/>
                          <a:cs typeface="+mn-cs"/>
                        </a:rPr>
                      </a:br>
                      <a:r>
                        <a:rPr kumimoji="0" lang="en-US" sz="900" b="0" i="0" u="none" strike="noStrike" kern="0" cap="none" spc="0" normalizeH="0" baseline="0" noProof="0" dirty="0" smtClean="0">
                          <a:ln>
                            <a:noFill/>
                          </a:ln>
                          <a:solidFill>
                            <a:prstClr val="black"/>
                          </a:solidFill>
                          <a:effectLst/>
                          <a:uLnTx/>
                          <a:uFillTx/>
                          <a:latin typeface="Palatino Linotype" panose="02040502050505030304" pitchFamily="18" charset="0"/>
                          <a:ea typeface="+mn-ea"/>
                          <a:cs typeface="+mn-cs"/>
                        </a:rPr>
                        <a:t>        </a:t>
                      </a:r>
                      <a:r>
                        <a:rPr kumimoji="0" lang="en-US" sz="900" b="0" i="1" u="none" strike="noStrike" kern="0" cap="none" spc="0" normalizeH="0" baseline="0" noProof="0" dirty="0" smtClean="0">
                          <a:ln>
                            <a:noFill/>
                          </a:ln>
                          <a:solidFill>
                            <a:prstClr val="black"/>
                          </a:solidFill>
                          <a:effectLst/>
                          <a:uLnTx/>
                          <a:uFillTx/>
                          <a:latin typeface="Palatino Linotype" panose="02040502050505030304" pitchFamily="18" charset="0"/>
                          <a:ea typeface="+mn-ea"/>
                          <a:cs typeface="+mn-cs"/>
                        </a:rPr>
                        <a:t>To achieve program and project goals </a:t>
                      </a:r>
                    </a:p>
                    <a:p>
                      <a:pPr marL="70485" marR="0" lvl="0" indent="0" defTabSz="914400" eaLnBrk="1" fontAlgn="auto" latinLnBrk="0" hangingPunct="1">
                        <a:lnSpc>
                          <a:spcPct val="100000"/>
                        </a:lnSpc>
                        <a:spcBef>
                          <a:spcPts val="65"/>
                        </a:spcBef>
                        <a:spcAft>
                          <a:spcPts val="0"/>
                        </a:spcAft>
                        <a:buClrTx/>
                        <a:buSzTx/>
                        <a:buFontTx/>
                        <a:buNone/>
                        <a:tabLst/>
                        <a:defRPr/>
                      </a:pPr>
                      <a:r>
                        <a:rPr kumimoji="0" lang="en-US" sz="900" b="0" i="0" u="none" strike="noStrike" kern="0" cap="none" spc="20" normalizeH="0" baseline="0" noProof="0" dirty="0" smtClean="0">
                          <a:ln>
                            <a:noFill/>
                          </a:ln>
                          <a:solidFill>
                            <a:srgbClr val="231F20"/>
                          </a:solidFill>
                          <a:effectLst/>
                          <a:uLnTx/>
                          <a:uFillTx/>
                          <a:latin typeface="Palatino Linotype" panose="02040502050505030304" pitchFamily="18" charset="0"/>
                          <a:ea typeface="+mn-ea"/>
                          <a:cs typeface="Calibri"/>
                        </a:rPr>
                        <a:t>• </a:t>
                      </a:r>
                      <a:r>
                        <a:rPr kumimoji="0" lang="en-US" sz="900" b="0" i="0" u="none" strike="noStrike" kern="0" cap="none" spc="0" normalizeH="0" baseline="0" noProof="0" dirty="0" smtClean="0">
                          <a:ln>
                            <a:noFill/>
                          </a:ln>
                          <a:solidFill>
                            <a:prstClr val="black"/>
                          </a:solidFill>
                          <a:effectLst/>
                          <a:uLnTx/>
                          <a:uFillTx/>
                          <a:latin typeface="Palatino Linotype" panose="02040502050505030304" pitchFamily="18" charset="0"/>
                          <a:ea typeface="+mn-ea"/>
                          <a:cs typeface="+mn-cs"/>
                        </a:rPr>
                        <a:t>Create Meaningful, Coordinated and Consistent Public Involvement Approach</a:t>
                      </a:r>
                      <a:br>
                        <a:rPr kumimoji="0" lang="en-US" sz="900" b="0" i="0" u="none" strike="noStrike" kern="0" cap="none" spc="0" normalizeH="0" baseline="0" noProof="0" dirty="0" smtClean="0">
                          <a:ln>
                            <a:noFill/>
                          </a:ln>
                          <a:solidFill>
                            <a:prstClr val="black"/>
                          </a:solidFill>
                          <a:effectLst/>
                          <a:uLnTx/>
                          <a:uFillTx/>
                          <a:latin typeface="Palatino Linotype" panose="02040502050505030304" pitchFamily="18" charset="0"/>
                          <a:ea typeface="+mn-ea"/>
                          <a:cs typeface="+mn-cs"/>
                        </a:rPr>
                      </a:br>
                      <a:r>
                        <a:rPr kumimoji="0" lang="en-US" sz="900" b="0" i="0" u="none" strike="noStrike" kern="0" cap="none" spc="0" normalizeH="0" baseline="0" noProof="0" dirty="0" smtClean="0">
                          <a:ln>
                            <a:noFill/>
                          </a:ln>
                          <a:solidFill>
                            <a:prstClr val="black"/>
                          </a:solidFill>
                          <a:effectLst/>
                          <a:uLnTx/>
                          <a:uFillTx/>
                          <a:latin typeface="Palatino Linotype" panose="02040502050505030304" pitchFamily="18" charset="0"/>
                          <a:ea typeface="+mn-ea"/>
                          <a:cs typeface="+mn-cs"/>
                        </a:rPr>
                        <a:t>        </a:t>
                      </a:r>
                      <a:r>
                        <a:rPr kumimoji="0" lang="en-US" sz="900" b="0" i="1" u="none" strike="noStrike" kern="0" cap="none" spc="0" normalizeH="0" baseline="0" noProof="0" dirty="0" smtClean="0">
                          <a:ln>
                            <a:noFill/>
                          </a:ln>
                          <a:solidFill>
                            <a:prstClr val="black"/>
                          </a:solidFill>
                          <a:effectLst/>
                          <a:uLnTx/>
                          <a:uFillTx/>
                          <a:latin typeface="Palatino Linotype" panose="02040502050505030304" pitchFamily="18" charset="0"/>
                          <a:ea typeface="+mn-ea"/>
                          <a:cs typeface="+mn-cs"/>
                        </a:rPr>
                        <a:t>To form community partnerships and increase public satisfaction </a:t>
                      </a:r>
                    </a:p>
                    <a:p>
                      <a:endParaRPr lang="en-US" dirty="0"/>
                    </a:p>
                  </a:txBody>
                  <a:tcPr>
                    <a:lnL w="3175" cap="flat" cmpd="sng" algn="ctr">
                      <a:solidFill>
                        <a:schemeClr val="bg1">
                          <a:lumMod val="75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26610130"/>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861428541"/>
              </p:ext>
            </p:extLst>
          </p:nvPr>
        </p:nvGraphicFramePr>
        <p:xfrm>
          <a:off x="2345634" y="5448743"/>
          <a:ext cx="2854518" cy="4305242"/>
        </p:xfrm>
        <a:graphic>
          <a:graphicData uri="http://schemas.openxmlformats.org/drawingml/2006/table">
            <a:tbl>
              <a:tblPr firstRow="1">
                <a:tableStyleId>{9D7B26C5-4107-4FEC-AEDC-1716B250A1EF}</a:tableStyleId>
              </a:tblPr>
              <a:tblGrid>
                <a:gridCol w="1209713">
                  <a:extLst>
                    <a:ext uri="{9D8B030D-6E8A-4147-A177-3AD203B41FA5}">
                      <a16:colId xmlns:a16="http://schemas.microsoft.com/office/drawing/2014/main" val="1270855330"/>
                    </a:ext>
                  </a:extLst>
                </a:gridCol>
                <a:gridCol w="120925">
                  <a:extLst>
                    <a:ext uri="{9D8B030D-6E8A-4147-A177-3AD203B41FA5}">
                      <a16:colId xmlns:a16="http://schemas.microsoft.com/office/drawing/2014/main" val="3664024379"/>
                    </a:ext>
                  </a:extLst>
                </a:gridCol>
                <a:gridCol w="1523880">
                  <a:extLst>
                    <a:ext uri="{9D8B030D-6E8A-4147-A177-3AD203B41FA5}">
                      <a16:colId xmlns:a16="http://schemas.microsoft.com/office/drawing/2014/main" val="196990391"/>
                    </a:ext>
                  </a:extLst>
                </a:gridCol>
              </a:tblGrid>
              <a:tr h="193241">
                <a:tc gridSpan="2">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900" dirty="0" smtClean="0"/>
                        <a:t>Deliverable/Activity</a:t>
                      </a:r>
                    </a:p>
                  </a:txBody>
                  <a:tcPr/>
                </a:tc>
                <a:tc hMerge="1">
                  <a:txBody>
                    <a:bodyPr/>
                    <a:lstStyle/>
                    <a:p>
                      <a:endParaRPr lang="en-US"/>
                    </a:p>
                  </a:txBody>
                  <a:tcPr/>
                </a:tc>
                <a:tc>
                  <a:txBody>
                    <a:bodyPr/>
                    <a:lstStyle/>
                    <a:p>
                      <a:r>
                        <a:rPr lang="en-US" sz="900" dirty="0" smtClean="0"/>
                        <a:t>Action</a:t>
                      </a:r>
                      <a:endParaRPr lang="en-US" sz="900" dirty="0"/>
                    </a:p>
                  </a:txBody>
                  <a:tcPr/>
                </a:tc>
                <a:extLst>
                  <a:ext uri="{0D108BD9-81ED-4DB2-BD59-A6C34878D82A}">
                    <a16:rowId xmlns:a16="http://schemas.microsoft.com/office/drawing/2014/main" val="4038521356"/>
                  </a:ext>
                </a:extLst>
              </a:tr>
              <a:tr h="235251">
                <a:tc gridSpan="3">
                  <a:txBody>
                    <a:bodyPr/>
                    <a:lstStyle/>
                    <a:p>
                      <a:r>
                        <a:rPr lang="en-US" sz="900" i="0" dirty="0" smtClean="0"/>
                        <a:t>Program Process Review and Workshop</a:t>
                      </a:r>
                      <a:endParaRPr lang="en-US" sz="900" i="0" dirty="0"/>
                    </a:p>
                  </a:txBody>
                  <a:tcPr/>
                </a:tc>
                <a:tc hMerge="1">
                  <a:txBody>
                    <a:bodyPr/>
                    <a:lstStyle/>
                    <a:p>
                      <a:endParaRPr lang="en-US"/>
                    </a:p>
                  </a:txBody>
                  <a:tcPr/>
                </a:tc>
                <a:tc hMerge="1">
                  <a:txBody>
                    <a:bodyPr/>
                    <a:lstStyle/>
                    <a:p>
                      <a:endParaRPr lang="en-US" sz="900" dirty="0"/>
                    </a:p>
                  </a:txBody>
                  <a:tcPr/>
                </a:tc>
                <a:extLst>
                  <a:ext uri="{0D108BD9-81ED-4DB2-BD59-A6C34878D82A}">
                    <a16:rowId xmlns:a16="http://schemas.microsoft.com/office/drawing/2014/main" val="2556925838"/>
                  </a:ext>
                </a:extLst>
              </a:tr>
              <a:tr h="682922">
                <a:tc>
                  <a:txBody>
                    <a:bodyPr/>
                    <a:lstStyle/>
                    <a:p>
                      <a:r>
                        <a:rPr lang="en-US" sz="900" i="0" dirty="0" smtClean="0"/>
                        <a:t>Project Initiation Process Improvements</a:t>
                      </a:r>
                      <a:endParaRPr lang="en-US" sz="900" i="0" dirty="0"/>
                    </a:p>
                  </a:txBody>
                  <a:tcPr/>
                </a:tc>
                <a:tc gridSpan="2">
                  <a:txBody>
                    <a:bodyPr/>
                    <a:lstStyle/>
                    <a:p>
                      <a:pPr marL="171450" indent="-171450">
                        <a:buFont typeface="Arial" panose="020B0604020202020204" pitchFamily="34" charset="0"/>
                        <a:buChar char="•"/>
                      </a:pPr>
                      <a:r>
                        <a:rPr lang="en-US" sz="900" i="1" dirty="0" smtClean="0"/>
                        <a:t>Develop an Operations Questionnaire</a:t>
                      </a:r>
                    </a:p>
                    <a:p>
                      <a:pPr marL="171450" indent="-171450">
                        <a:buFont typeface="Arial" panose="020B0604020202020204" pitchFamily="34" charset="0"/>
                        <a:buChar char="•"/>
                      </a:pPr>
                      <a:r>
                        <a:rPr lang="en-US" sz="900" i="1" dirty="0" smtClean="0"/>
                        <a:t>Add Collaboration Phase</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i="1" dirty="0" smtClean="0"/>
                        <a:t>Heightened Stakeholder Coordination</a:t>
                      </a:r>
                    </a:p>
                  </a:txBody>
                  <a:tcPr/>
                </a:tc>
                <a:tc hMerge="1">
                  <a:txBody>
                    <a:bodyPr/>
                    <a:lstStyle/>
                    <a:p>
                      <a:pPr marL="171450" indent="-171450">
                        <a:buFont typeface="Arial" panose="020B0604020202020204" pitchFamily="34" charset="0"/>
                        <a:buChar char="•"/>
                      </a:pPr>
                      <a:endParaRPr lang="en-US" sz="900" i="1" dirty="0" smtClean="0"/>
                    </a:p>
                  </a:txBody>
                  <a:tcPr/>
                </a:tc>
                <a:extLst>
                  <a:ext uri="{0D108BD9-81ED-4DB2-BD59-A6C34878D82A}">
                    <a16:rowId xmlns:a16="http://schemas.microsoft.com/office/drawing/2014/main" val="426074596"/>
                  </a:ext>
                </a:extLst>
              </a:tr>
              <a:tr h="1004853">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900" i="0" dirty="0" smtClean="0"/>
                        <a:t>Documenting the PIIT/ABP Process</a:t>
                      </a:r>
                      <a:endParaRPr lang="en-US" sz="900" i="0" dirty="0"/>
                    </a:p>
                  </a:txBody>
                  <a:tcPr/>
                </a:tc>
                <a:tc gridSpan="2">
                  <a:txBody>
                    <a:bodyPr/>
                    <a:lstStyle/>
                    <a:p>
                      <a:pPr marL="171450" indent="-171450">
                        <a:buFont typeface="Arial" panose="020B0604020202020204" pitchFamily="34" charset="0"/>
                        <a:buChar char="•"/>
                      </a:pPr>
                      <a:r>
                        <a:rPr lang="en-US" sz="900" i="1" dirty="0" smtClean="0"/>
                        <a:t>Stakeholder Interviews</a:t>
                      </a:r>
                    </a:p>
                    <a:p>
                      <a:pPr marL="171450" indent="-171450">
                        <a:buFont typeface="Arial" panose="020B0604020202020204" pitchFamily="34" charset="0"/>
                        <a:buChar char="•"/>
                      </a:pPr>
                      <a:r>
                        <a:rPr lang="en-US" sz="900" i="1" dirty="0" smtClean="0"/>
                        <a:t>Document PIIT and ABP Process</a:t>
                      </a:r>
                    </a:p>
                    <a:p>
                      <a:pPr marL="171450" indent="-171450">
                        <a:buFont typeface="Arial" panose="020B0604020202020204" pitchFamily="34" charset="0"/>
                        <a:buChar char="•"/>
                      </a:pPr>
                      <a:r>
                        <a:rPr lang="en-US" sz="900" i="1" dirty="0" smtClean="0"/>
                        <a:t>Develop performance measures for the PIIT and ABP</a:t>
                      </a:r>
                    </a:p>
                    <a:p>
                      <a:pPr marL="171450" indent="-171450">
                        <a:buFont typeface="Arial" panose="020B0604020202020204" pitchFamily="34" charset="0"/>
                        <a:buChar char="•"/>
                      </a:pPr>
                      <a:r>
                        <a:rPr lang="en-US" sz="900" i="1" dirty="0" smtClean="0"/>
                        <a:t>Document resource demands</a:t>
                      </a:r>
                    </a:p>
                  </a:txBody>
                  <a:tcPr/>
                </a:tc>
                <a:tc hMerge="1">
                  <a:txBody>
                    <a:bodyPr/>
                    <a:lstStyle/>
                    <a:p>
                      <a:pPr marL="171450" indent="-171450">
                        <a:buFont typeface="Arial" panose="020B0604020202020204" pitchFamily="34" charset="0"/>
                        <a:buChar char="•"/>
                      </a:pPr>
                      <a:endParaRPr lang="en-US" sz="900" i="1" dirty="0" smtClean="0"/>
                    </a:p>
                  </a:txBody>
                  <a:tcPr/>
                </a:tc>
                <a:extLst>
                  <a:ext uri="{0D108BD9-81ED-4DB2-BD59-A6C34878D82A}">
                    <a16:rowId xmlns:a16="http://schemas.microsoft.com/office/drawing/2014/main" val="1231007435"/>
                  </a:ext>
                </a:extLst>
              </a:tr>
              <a:tr h="229511">
                <a:tc>
                  <a:txBody>
                    <a:bodyPr/>
                    <a:lstStyle/>
                    <a:p>
                      <a:r>
                        <a:rPr lang="en-US" sz="900" i="0" dirty="0" smtClean="0"/>
                        <a:t>Scanning Tour</a:t>
                      </a:r>
                      <a:endParaRPr lang="en-US" sz="900" i="0" dirty="0"/>
                    </a:p>
                  </a:txBody>
                  <a:tcPr/>
                </a:tc>
                <a:tc gridSpan="2">
                  <a:txBody>
                    <a:body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i="1" dirty="0" smtClean="0"/>
                        <a:t>Conduct Scanning Tour</a:t>
                      </a:r>
                    </a:p>
                  </a:txBody>
                  <a:tcPr/>
                </a:tc>
                <a:tc hMerge="1">
                  <a:txBody>
                    <a:bodyPr/>
                    <a:lstStyle/>
                    <a:p>
                      <a:pPr marL="171450" indent="-171450">
                        <a:buFont typeface="Arial" panose="020B0604020202020204" pitchFamily="34" charset="0"/>
                        <a:buChar char="•"/>
                      </a:pPr>
                      <a:endParaRPr lang="en-US" sz="900" i="1" dirty="0"/>
                    </a:p>
                  </a:txBody>
                  <a:tcPr/>
                </a:tc>
                <a:extLst>
                  <a:ext uri="{0D108BD9-81ED-4DB2-BD59-A6C34878D82A}">
                    <a16:rowId xmlns:a16="http://schemas.microsoft.com/office/drawing/2014/main" val="2534113249"/>
                  </a:ext>
                </a:extLst>
              </a:tr>
              <a:tr h="888909">
                <a:tc>
                  <a:txBody>
                    <a:bodyPr/>
                    <a:lstStyle/>
                    <a:p>
                      <a:r>
                        <a:rPr lang="en-US" sz="900" i="0" dirty="0" smtClean="0"/>
                        <a:t>Public Outreach</a:t>
                      </a:r>
                      <a:endParaRPr lang="en-US" sz="900" i="0" dirty="0"/>
                    </a:p>
                  </a:txBody>
                  <a:tcPr/>
                </a:tc>
                <a:tc gridSpan="2">
                  <a:txBody>
                    <a:bodyPr/>
                    <a:lstStyle/>
                    <a:p>
                      <a:pPr marL="171450" indent="-171450">
                        <a:buFont typeface="Arial" panose="020B0604020202020204" pitchFamily="34" charset="0"/>
                        <a:buChar char="•"/>
                      </a:pPr>
                      <a:r>
                        <a:rPr lang="en-US" sz="900" i="1" dirty="0" smtClean="0"/>
                        <a:t>Public Involvement Plan</a:t>
                      </a:r>
                    </a:p>
                    <a:p>
                      <a:pPr marL="171450" indent="-171450">
                        <a:buFont typeface="Arial" panose="020B0604020202020204" pitchFamily="34" charset="0"/>
                        <a:buChar char="•"/>
                      </a:pPr>
                      <a:r>
                        <a:rPr lang="en-US" sz="900" i="1" dirty="0" smtClean="0"/>
                        <a:t>Website Development </a:t>
                      </a:r>
                    </a:p>
                    <a:p>
                      <a:pPr marL="171450" indent="-171450">
                        <a:buFont typeface="Arial" panose="020B0604020202020204" pitchFamily="34" charset="0"/>
                        <a:buChar char="•"/>
                      </a:pPr>
                      <a:r>
                        <a:rPr lang="en-US" sz="900" i="1" dirty="0" smtClean="0"/>
                        <a:t>Early Coordination with stakeholders</a:t>
                      </a:r>
                    </a:p>
                    <a:p>
                      <a:pPr marL="171450" indent="-171450">
                        <a:buFont typeface="Arial" panose="020B0604020202020204" pitchFamily="34" charset="0"/>
                        <a:buChar char="•"/>
                      </a:pPr>
                      <a:r>
                        <a:rPr lang="en-US" sz="900" i="1" dirty="0" smtClean="0"/>
                        <a:t>Outreach Products</a:t>
                      </a:r>
                    </a:p>
                    <a:p>
                      <a:pPr marL="171450" indent="-171450">
                        <a:buFont typeface="Arial" panose="020B0604020202020204" pitchFamily="34" charset="0"/>
                        <a:buChar char="•"/>
                      </a:pPr>
                      <a:r>
                        <a:rPr lang="en-US" sz="900" i="1" dirty="0" smtClean="0"/>
                        <a:t>Tools to engage the public</a:t>
                      </a:r>
                    </a:p>
                    <a:p>
                      <a:pPr marL="171450" indent="-171450">
                        <a:buFont typeface="Arial" panose="020B0604020202020204" pitchFamily="34" charset="0"/>
                        <a:buChar char="•"/>
                      </a:pPr>
                      <a:endParaRPr lang="en-US" sz="900" i="1" dirty="0"/>
                    </a:p>
                  </a:txBody>
                  <a:tcPr/>
                </a:tc>
                <a:tc hMerge="1">
                  <a:txBody>
                    <a:bodyPr/>
                    <a:lstStyle/>
                    <a:p>
                      <a:pPr marL="171450" indent="-171450">
                        <a:buFont typeface="Arial" panose="020B0604020202020204" pitchFamily="34" charset="0"/>
                        <a:buChar char="•"/>
                      </a:pPr>
                      <a:endParaRPr lang="en-US" sz="900" i="1" dirty="0"/>
                    </a:p>
                  </a:txBody>
                  <a:tcPr/>
                </a:tc>
                <a:extLst>
                  <a:ext uri="{0D108BD9-81ED-4DB2-BD59-A6C34878D82A}">
                    <a16:rowId xmlns:a16="http://schemas.microsoft.com/office/drawing/2014/main" val="311971714"/>
                  </a:ext>
                </a:extLst>
              </a:tr>
              <a:tr h="193241">
                <a:tc>
                  <a:txBody>
                    <a:bodyPr/>
                    <a:lstStyle/>
                    <a:p>
                      <a:r>
                        <a:rPr lang="en-US" sz="900" i="0" dirty="0" smtClean="0"/>
                        <a:t>Data Management</a:t>
                      </a:r>
                      <a:endParaRPr lang="en-US" sz="900" i="0" dirty="0"/>
                    </a:p>
                  </a:txBody>
                  <a:tcPr/>
                </a:tc>
                <a:tc gridSpan="2">
                  <a:txBody>
                    <a:bodyPr/>
                    <a:lstStyle/>
                    <a:p>
                      <a:pPr marL="171450" indent="-171450">
                        <a:buFont typeface="Arial" panose="020B0604020202020204" pitchFamily="34" charset="0"/>
                        <a:buChar char="•"/>
                      </a:pPr>
                      <a:r>
                        <a:rPr lang="en-US" sz="900" i="1" dirty="0" smtClean="0"/>
                        <a:t>GIS Application Research</a:t>
                      </a:r>
                      <a:endParaRPr lang="en-US" sz="900" i="1" dirty="0"/>
                    </a:p>
                  </a:txBody>
                  <a:tcPr/>
                </a:tc>
                <a:tc hMerge="1">
                  <a:txBody>
                    <a:bodyPr/>
                    <a:lstStyle/>
                    <a:p>
                      <a:pPr marL="171450" indent="-171450">
                        <a:buFont typeface="Arial" panose="020B0604020202020204" pitchFamily="34" charset="0"/>
                        <a:buChar char="•"/>
                      </a:pPr>
                      <a:endParaRPr lang="en-US" sz="900" i="1" dirty="0"/>
                    </a:p>
                  </a:txBody>
                  <a:tcPr/>
                </a:tc>
                <a:extLst>
                  <a:ext uri="{0D108BD9-81ED-4DB2-BD59-A6C34878D82A}">
                    <a16:rowId xmlns:a16="http://schemas.microsoft.com/office/drawing/2014/main" val="3597367448"/>
                  </a:ext>
                </a:extLst>
              </a:tr>
              <a:tr h="309186">
                <a:tc>
                  <a:txBody>
                    <a:bodyPr/>
                    <a:lstStyle/>
                    <a:p>
                      <a:r>
                        <a:rPr lang="en-US" sz="900" i="0" dirty="0" smtClean="0"/>
                        <a:t>Final Report Preparation</a:t>
                      </a:r>
                      <a:endParaRPr lang="en-US" sz="900" i="0" dirty="0"/>
                    </a:p>
                  </a:txBody>
                  <a:tcPr/>
                </a:tc>
                <a:tc gridSpan="2">
                  <a:txBody>
                    <a:bodyPr/>
                    <a:lstStyle/>
                    <a:p>
                      <a:endParaRPr lang="en-US" dirty="0"/>
                    </a:p>
                  </a:txBody>
                  <a:tcPr/>
                </a:tc>
                <a:tc hMerge="1">
                  <a:txBody>
                    <a:bodyPr/>
                    <a:lstStyle/>
                    <a:p>
                      <a:pPr marL="171450" indent="-171450">
                        <a:buFont typeface="Arial" panose="020B0604020202020204" pitchFamily="34" charset="0"/>
                        <a:buChar char="•"/>
                      </a:pPr>
                      <a:endParaRPr lang="en-US" sz="900" i="1" dirty="0"/>
                    </a:p>
                  </a:txBody>
                  <a:tcPr/>
                </a:tc>
                <a:extLst>
                  <a:ext uri="{0D108BD9-81ED-4DB2-BD59-A6C34878D82A}">
                    <a16:rowId xmlns:a16="http://schemas.microsoft.com/office/drawing/2014/main" val="2340610749"/>
                  </a:ext>
                </a:extLst>
              </a:tr>
            </a:tbl>
          </a:graphicData>
        </a:graphic>
      </p:graphicFrame>
      <p:graphicFrame>
        <p:nvGraphicFramePr>
          <p:cNvPr id="9" name="Chart 8"/>
          <p:cNvGraphicFramePr>
            <a:graphicFrameLocks noChangeAspect="1"/>
          </p:cNvGraphicFramePr>
          <p:nvPr>
            <p:extLst>
              <p:ext uri="{D42A27DB-BD31-4B8C-83A1-F6EECF244321}">
                <p14:modId xmlns:p14="http://schemas.microsoft.com/office/powerpoint/2010/main" val="1131054954"/>
              </p:ext>
            </p:extLst>
          </p:nvPr>
        </p:nvGraphicFramePr>
        <p:xfrm>
          <a:off x="2340169" y="2369488"/>
          <a:ext cx="2478321" cy="2695493"/>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0" name="Chart 9"/>
          <p:cNvGraphicFramePr>
            <a:graphicFrameLocks noChangeAspect="1"/>
          </p:cNvGraphicFramePr>
          <p:nvPr>
            <p:extLst>
              <p:ext uri="{D42A27DB-BD31-4B8C-83A1-F6EECF244321}">
                <p14:modId xmlns:p14="http://schemas.microsoft.com/office/powerpoint/2010/main" val="653611669"/>
              </p:ext>
            </p:extLst>
          </p:nvPr>
        </p:nvGraphicFramePr>
        <p:xfrm>
          <a:off x="4699221" y="2369487"/>
          <a:ext cx="2753459" cy="2695493"/>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3228380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22ec0dd7-095b-41f2-b8b8-a624496b8c6b">E23TXWV46JPD-235135430-18</_dlc_DocId>
    <_dlc_DocIdUrl xmlns="22ec0dd7-095b-41f2-b8b8-a624496b8c6b">
      <Url>https://outside.vermont.gov/agency/VTRANS/external/docs/_layouts/15/DocIdRedir.aspx?ID=E23TXWV46JPD-235135430-18</Url>
      <Description>E23TXWV46JPD-235135430-18</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7618CA193348A64BB00EC4DD700C226C" ma:contentTypeVersion="4" ma:contentTypeDescription="Create a new document." ma:contentTypeScope="" ma:versionID="f06708e5199452a9f7394f94d84a6298">
  <xsd:schema xmlns:xsd="http://www.w3.org/2001/XMLSchema" xmlns:xs="http://www.w3.org/2001/XMLSchema" xmlns:p="http://schemas.microsoft.com/office/2006/metadata/properties" xmlns:ns2="2a208fe3-8287-4a8b-b629-d45392ca0f10" xmlns:ns3="22ec0dd7-095b-41f2-b8b8-a624496b8c6b" targetNamespace="http://schemas.microsoft.com/office/2006/metadata/properties" ma:root="true" ma:fieldsID="e6605e219c6038dbb08f224e297c44ee" ns2:_="" ns3:_="">
    <xsd:import namespace="2a208fe3-8287-4a8b-b629-d45392ca0f10"/>
    <xsd:import namespace="22ec0dd7-095b-41f2-b8b8-a624496b8c6b"/>
    <xsd:element name="properties">
      <xsd:complexType>
        <xsd:sequence>
          <xsd:element name="documentManagement">
            <xsd:complexType>
              <xsd:all>
                <xsd:element ref="ns2:SharedWithUser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208fe3-8287-4a8b-b629-d45392ca0f1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2ec0dd7-095b-41f2-b8b8-a624496b8c6b"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0B5EBFF-D597-46C3-9D22-E007C4E104D7}"/>
</file>

<file path=customXml/itemProps2.xml><?xml version="1.0" encoding="utf-8"?>
<ds:datastoreItem xmlns:ds="http://schemas.openxmlformats.org/officeDocument/2006/customXml" ds:itemID="{73CD48D3-0B98-447D-BDB8-00DCD6C22048}"/>
</file>

<file path=customXml/itemProps3.xml><?xml version="1.0" encoding="utf-8"?>
<ds:datastoreItem xmlns:ds="http://schemas.openxmlformats.org/officeDocument/2006/customXml" ds:itemID="{72E48397-9C42-48D9-9907-7B76CA359AAC}"/>
</file>

<file path=customXml/itemProps4.xml><?xml version="1.0" encoding="utf-8"?>
<ds:datastoreItem xmlns:ds="http://schemas.openxmlformats.org/officeDocument/2006/customXml" ds:itemID="{2F0FAE72-673F-4F2C-8F2F-9245719BA72D}"/>
</file>

<file path=docProps/app.xml><?xml version="1.0" encoding="utf-8"?>
<Properties xmlns="http://schemas.openxmlformats.org/officeDocument/2006/extended-properties" xmlns:vt="http://schemas.openxmlformats.org/officeDocument/2006/docPropsVTypes">
  <Template/>
  <TotalTime>2192</TotalTime>
  <Words>717</Words>
  <Application>Microsoft Office PowerPoint</Application>
  <PresentationFormat>Custom</PresentationFormat>
  <Paragraphs>163</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vt:lpstr>
      <vt:lpstr>Calibri</vt:lpstr>
      <vt:lpstr>Franklin Gothic Book</vt:lpstr>
      <vt:lpstr>Franklin Gothic Demi</vt:lpstr>
      <vt:lpstr>Franklin Gothic Medium</vt:lpstr>
      <vt:lpstr>Palatino Linotype</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Dowds</dc:creator>
  <cp:lastModifiedBy>Stone, Laura</cp:lastModifiedBy>
  <cp:revision>42</cp:revision>
  <cp:lastPrinted>2017-07-31T19:19:32Z</cp:lastPrinted>
  <dcterms:created xsi:type="dcterms:W3CDTF">2016-10-05T18:36:23Z</dcterms:created>
  <dcterms:modified xsi:type="dcterms:W3CDTF">2017-08-17T16:55:18Z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2014-12-03T00:00:00Z</vt:filetime>
  </property>
  <property fmtid="{D5CDD505-2E9C-101B-9397-08002B2CF9AE}" pid="3" name="Creator">
    <vt:lpwstr>Adobe InDesign CS5 (7.0)</vt:lpwstr>
  </property>
  <property fmtid="{D5CDD505-2E9C-101B-9397-08002B2CF9AE}" pid="4" name="LastSaved">
    <vt:filetime>2016-10-05T00:00:00Z</vt:filetime>
  </property>
  <property fmtid="{D5CDD505-2E9C-101B-9397-08002B2CF9AE}" pid="5" name="ContentTypeId">
    <vt:lpwstr>0x0101007618CA193348A64BB00EC4DD700C226C</vt:lpwstr>
  </property>
  <property fmtid="{D5CDD505-2E9C-101B-9397-08002B2CF9AE}" pid="6" name="_dlc_DocIdItemGuid">
    <vt:lpwstr>c2950e57-5909-4c17-b623-f70e5fa31f71</vt:lpwstr>
  </property>
</Properties>
</file>